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3"/>
  </p:notesMasterIdLst>
  <p:handoutMasterIdLst>
    <p:handoutMasterId r:id="rId24"/>
  </p:handoutMasterIdLst>
  <p:sldIdLst>
    <p:sldId id="281" r:id="rId2"/>
    <p:sldId id="257" r:id="rId3"/>
    <p:sldId id="258" r:id="rId4"/>
    <p:sldId id="288" r:id="rId5"/>
    <p:sldId id="285" r:id="rId6"/>
    <p:sldId id="287" r:id="rId7"/>
    <p:sldId id="286" r:id="rId8"/>
    <p:sldId id="292" r:id="rId9"/>
    <p:sldId id="301" r:id="rId10"/>
    <p:sldId id="294" r:id="rId11"/>
    <p:sldId id="293" r:id="rId12"/>
    <p:sldId id="298" r:id="rId13"/>
    <p:sldId id="299" r:id="rId14"/>
    <p:sldId id="296" r:id="rId15"/>
    <p:sldId id="304" r:id="rId16"/>
    <p:sldId id="291" r:id="rId17"/>
    <p:sldId id="305" r:id="rId18"/>
    <p:sldId id="300" r:id="rId19"/>
    <p:sldId id="302" r:id="rId20"/>
    <p:sldId id="303" r:id="rId21"/>
    <p:sldId id="306" r:id="rId22"/>
  </p:sldIdLst>
  <p:sldSz cx="9144000" cy="6858000" type="letter"/>
  <p:notesSz cx="6950075" cy="9236075"/>
  <p:defaultTextStyle>
    <a:defPPr>
      <a:defRPr lang="en-US"/>
    </a:defPPr>
    <a:lvl1pPr algn="l" rtl="0" fontAlgn="base">
      <a:spcBef>
        <a:spcPct val="0"/>
      </a:spcBef>
      <a:spcAft>
        <a:spcPct val="0"/>
      </a:spcAft>
      <a:defRPr sz="1200" kern="1200">
        <a:solidFill>
          <a:srgbClr val="FF9900"/>
        </a:solidFill>
        <a:latin typeface="Arial" charset="0"/>
        <a:ea typeface="+mn-ea"/>
        <a:cs typeface="+mn-cs"/>
      </a:defRPr>
    </a:lvl1pPr>
    <a:lvl2pPr marL="457200" algn="l" rtl="0" fontAlgn="base">
      <a:spcBef>
        <a:spcPct val="0"/>
      </a:spcBef>
      <a:spcAft>
        <a:spcPct val="0"/>
      </a:spcAft>
      <a:defRPr sz="1200" kern="1200">
        <a:solidFill>
          <a:srgbClr val="FF9900"/>
        </a:solidFill>
        <a:latin typeface="Arial" charset="0"/>
        <a:ea typeface="+mn-ea"/>
        <a:cs typeface="+mn-cs"/>
      </a:defRPr>
    </a:lvl2pPr>
    <a:lvl3pPr marL="914400" algn="l" rtl="0" fontAlgn="base">
      <a:spcBef>
        <a:spcPct val="0"/>
      </a:spcBef>
      <a:spcAft>
        <a:spcPct val="0"/>
      </a:spcAft>
      <a:defRPr sz="1200" kern="1200">
        <a:solidFill>
          <a:srgbClr val="FF9900"/>
        </a:solidFill>
        <a:latin typeface="Arial" charset="0"/>
        <a:ea typeface="+mn-ea"/>
        <a:cs typeface="+mn-cs"/>
      </a:defRPr>
    </a:lvl3pPr>
    <a:lvl4pPr marL="1371600" algn="l" rtl="0" fontAlgn="base">
      <a:spcBef>
        <a:spcPct val="0"/>
      </a:spcBef>
      <a:spcAft>
        <a:spcPct val="0"/>
      </a:spcAft>
      <a:defRPr sz="1200" kern="1200">
        <a:solidFill>
          <a:srgbClr val="FF9900"/>
        </a:solidFill>
        <a:latin typeface="Arial" charset="0"/>
        <a:ea typeface="+mn-ea"/>
        <a:cs typeface="+mn-cs"/>
      </a:defRPr>
    </a:lvl4pPr>
    <a:lvl5pPr marL="1828800" algn="l" rtl="0" fontAlgn="base">
      <a:spcBef>
        <a:spcPct val="0"/>
      </a:spcBef>
      <a:spcAft>
        <a:spcPct val="0"/>
      </a:spcAft>
      <a:defRPr sz="1200" kern="1200">
        <a:solidFill>
          <a:srgbClr val="FF9900"/>
        </a:solidFill>
        <a:latin typeface="Arial" charset="0"/>
        <a:ea typeface="+mn-ea"/>
        <a:cs typeface="+mn-cs"/>
      </a:defRPr>
    </a:lvl5pPr>
    <a:lvl6pPr marL="2286000" algn="l" defTabSz="914400" rtl="0" eaLnBrk="1" latinLnBrk="0" hangingPunct="1">
      <a:defRPr sz="1200" kern="1200">
        <a:solidFill>
          <a:srgbClr val="FF9900"/>
        </a:solidFill>
        <a:latin typeface="Arial" charset="0"/>
        <a:ea typeface="+mn-ea"/>
        <a:cs typeface="+mn-cs"/>
      </a:defRPr>
    </a:lvl6pPr>
    <a:lvl7pPr marL="2743200" algn="l" defTabSz="914400" rtl="0" eaLnBrk="1" latinLnBrk="0" hangingPunct="1">
      <a:defRPr sz="1200" kern="1200">
        <a:solidFill>
          <a:srgbClr val="FF9900"/>
        </a:solidFill>
        <a:latin typeface="Arial" charset="0"/>
        <a:ea typeface="+mn-ea"/>
        <a:cs typeface="+mn-cs"/>
      </a:defRPr>
    </a:lvl7pPr>
    <a:lvl8pPr marL="3200400" algn="l" defTabSz="914400" rtl="0" eaLnBrk="1" latinLnBrk="0" hangingPunct="1">
      <a:defRPr sz="1200" kern="1200">
        <a:solidFill>
          <a:srgbClr val="FF9900"/>
        </a:solidFill>
        <a:latin typeface="Arial" charset="0"/>
        <a:ea typeface="+mn-ea"/>
        <a:cs typeface="+mn-cs"/>
      </a:defRPr>
    </a:lvl8pPr>
    <a:lvl9pPr marL="3657600" algn="l" defTabSz="914400" rtl="0" eaLnBrk="1" latinLnBrk="0" hangingPunct="1">
      <a:defRPr sz="1200" kern="1200">
        <a:solidFill>
          <a:srgbClr val="FF99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D3F"/>
    <a:srgbClr val="4F9F28"/>
    <a:srgbClr val="D0E2FA"/>
    <a:srgbClr val="B8CCE4"/>
    <a:srgbClr val="DBE5F1"/>
    <a:srgbClr val="86BAE9"/>
    <a:srgbClr val="4738B4"/>
    <a:srgbClr val="66A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664" autoAdjust="0"/>
  </p:normalViewPr>
  <p:slideViewPr>
    <p:cSldViewPr>
      <p:cViewPr varScale="1">
        <p:scale>
          <a:sx n="136" d="100"/>
          <a:sy n="136" d="100"/>
        </p:scale>
        <p:origin x="-1904"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spcBef>
                <a:spcPct val="20000"/>
              </a:spcBef>
              <a:buClr>
                <a:schemeClr val="tx2"/>
              </a:buClr>
              <a:defRPr>
                <a:effectLst>
                  <a:outerShdw blurRad="38100" dist="38100" dir="2700000" algn="tl">
                    <a:srgbClr val="C0C0C0"/>
                  </a:outerShdw>
                </a:effectLst>
              </a:defRPr>
            </a:lvl1pPr>
          </a:lstStyle>
          <a:p>
            <a:pPr>
              <a:defRPr/>
            </a:pPr>
            <a:endParaRPr lang="en-US"/>
          </a:p>
        </p:txBody>
      </p:sp>
      <p:sp>
        <p:nvSpPr>
          <p:cNvPr id="37891" name="Rectangle 3"/>
          <p:cNvSpPr>
            <a:spLocks noGrp="1" noChangeArrowheads="1"/>
          </p:cNvSpPr>
          <p:nvPr>
            <p:ph type="dt" sz="quarter" idx="1"/>
          </p:nvPr>
        </p:nvSpPr>
        <p:spPr bwMode="auto">
          <a:xfrm>
            <a:off x="3938588" y="0"/>
            <a:ext cx="3011487" cy="461963"/>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lgn="r">
              <a:spcBef>
                <a:spcPct val="20000"/>
              </a:spcBef>
              <a:buClr>
                <a:schemeClr val="tx2"/>
              </a:buClr>
              <a:defRPr>
                <a:effectLst>
                  <a:outerShdw blurRad="38100" dist="38100" dir="2700000" algn="tl">
                    <a:srgbClr val="C0C0C0"/>
                  </a:outerShdw>
                </a:effectLst>
              </a:defRPr>
            </a:lvl1pPr>
          </a:lstStyle>
          <a:p>
            <a:pPr>
              <a:defRPr/>
            </a:pPr>
            <a:endParaRPr lang="en-US"/>
          </a:p>
        </p:txBody>
      </p:sp>
      <p:sp>
        <p:nvSpPr>
          <p:cNvPr id="37892" name="Rectangle 4"/>
          <p:cNvSpPr>
            <a:spLocks noGrp="1" noChangeArrowheads="1"/>
          </p:cNvSpPr>
          <p:nvPr>
            <p:ph type="ftr" sz="quarter" idx="2"/>
          </p:nvPr>
        </p:nvSpPr>
        <p:spPr bwMode="auto">
          <a:xfrm>
            <a:off x="0" y="8774113"/>
            <a:ext cx="3011488" cy="461962"/>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spcBef>
                <a:spcPct val="20000"/>
              </a:spcBef>
              <a:buClr>
                <a:schemeClr val="tx2"/>
              </a:buClr>
              <a:defRPr>
                <a:effectLst>
                  <a:outerShdw blurRad="38100" dist="38100" dir="2700000" algn="tl">
                    <a:srgbClr val="C0C0C0"/>
                  </a:outerShdw>
                </a:effectLst>
              </a:defRPr>
            </a:lvl1pPr>
          </a:lstStyle>
          <a:p>
            <a:pPr>
              <a:defRPr/>
            </a:pPr>
            <a:endParaRPr lang="en-US"/>
          </a:p>
        </p:txBody>
      </p:sp>
      <p:sp>
        <p:nvSpPr>
          <p:cNvPr id="37893" name="Rectangle 5"/>
          <p:cNvSpPr>
            <a:spLocks noGrp="1" noChangeArrowheads="1"/>
          </p:cNvSpPr>
          <p:nvPr>
            <p:ph type="sldNum" sz="quarter" idx="3"/>
          </p:nvPr>
        </p:nvSpPr>
        <p:spPr bwMode="auto">
          <a:xfrm>
            <a:off x="3938588" y="8774113"/>
            <a:ext cx="3011487" cy="461962"/>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lgn="r">
              <a:spcBef>
                <a:spcPct val="20000"/>
              </a:spcBef>
              <a:buClr>
                <a:schemeClr val="tx2"/>
              </a:buClr>
              <a:defRPr>
                <a:effectLst>
                  <a:outerShdw blurRad="38100" dist="38100" dir="2700000" algn="tl">
                    <a:srgbClr val="C0C0C0"/>
                  </a:outerShdw>
                </a:effectLst>
              </a:defRPr>
            </a:lvl1pPr>
          </a:lstStyle>
          <a:p>
            <a:pPr>
              <a:defRPr/>
            </a:pPr>
            <a:fld id="{5A7EF46C-8C92-45CE-829B-83C754A7ED9A}" type="slidenum">
              <a:rPr lang="en-US"/>
              <a:pPr>
                <a:defRPr/>
              </a:pPr>
              <a:t>‹#›</a:t>
            </a:fld>
            <a:endParaRPr lang="en-US"/>
          </a:p>
        </p:txBody>
      </p:sp>
    </p:spTree>
    <p:extLst>
      <p:ext uri="{BB962C8B-B14F-4D97-AF65-F5344CB8AC3E}">
        <p14:creationId xmlns:p14="http://schemas.microsoft.com/office/powerpoint/2010/main" val="4106297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87490" tIns="43745" rIns="87490" bIns="43745" rtlCol="0"/>
          <a:lstStyle>
            <a:lvl1pPr algn="l">
              <a:spcBef>
                <a:spcPct val="20000"/>
              </a:spcBef>
              <a:buClr>
                <a:schemeClr val="tx2"/>
              </a:buClr>
              <a:defRPr sz="1100">
                <a:effectLst>
                  <a:outerShdw blurRad="38100" dist="38100" dir="2700000" algn="tl">
                    <a:srgbClr val="000000">
                      <a:alpha val="43137"/>
                    </a:srgbClr>
                  </a:outerShdw>
                </a:effectLst>
              </a:defRPr>
            </a:lvl1pPr>
          </a:lstStyle>
          <a:p>
            <a:pPr>
              <a:defRPr/>
            </a:pPr>
            <a:endParaRPr lang="en-CA"/>
          </a:p>
        </p:txBody>
      </p:sp>
      <p:sp>
        <p:nvSpPr>
          <p:cNvPr id="3" name="Date Placeholder 2"/>
          <p:cNvSpPr>
            <a:spLocks noGrp="1"/>
          </p:cNvSpPr>
          <p:nvPr>
            <p:ph type="dt" idx="1"/>
          </p:nvPr>
        </p:nvSpPr>
        <p:spPr>
          <a:xfrm>
            <a:off x="3937000" y="0"/>
            <a:ext cx="3011488" cy="461963"/>
          </a:xfrm>
          <a:prstGeom prst="rect">
            <a:avLst/>
          </a:prstGeom>
        </p:spPr>
        <p:txBody>
          <a:bodyPr vert="horz" lIns="87490" tIns="43745" rIns="87490" bIns="43745" rtlCol="0"/>
          <a:lstStyle>
            <a:lvl1pPr algn="r">
              <a:spcBef>
                <a:spcPct val="20000"/>
              </a:spcBef>
              <a:buClr>
                <a:schemeClr val="tx2"/>
              </a:buClr>
              <a:defRPr sz="1100">
                <a:effectLst>
                  <a:outerShdw blurRad="38100" dist="38100" dir="2700000" algn="tl">
                    <a:srgbClr val="000000">
                      <a:alpha val="43137"/>
                    </a:srgbClr>
                  </a:outerShdw>
                </a:effectLst>
              </a:defRPr>
            </a:lvl1pPr>
          </a:lstStyle>
          <a:p>
            <a:pPr>
              <a:defRPr/>
            </a:pPr>
            <a:fld id="{C8C4871B-9D48-4DE8-8252-23820508757F}" type="datetimeFigureOut">
              <a:rPr lang="en-US"/>
              <a:pPr>
                <a:defRPr/>
              </a:pPr>
              <a:t>1/20/16</a:t>
            </a:fld>
            <a:endParaRPr lang="en-CA"/>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87490" tIns="43745" rIns="87490" bIns="43745" rtlCol="0" anchor="ctr"/>
          <a:lstStyle/>
          <a:p>
            <a:pPr lvl="0"/>
            <a:endParaRPr lang="en-CA" noProof="0" smtClean="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87490" tIns="43745" rIns="87490" bIns="4374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772525"/>
            <a:ext cx="3011488" cy="461963"/>
          </a:xfrm>
          <a:prstGeom prst="rect">
            <a:avLst/>
          </a:prstGeom>
        </p:spPr>
        <p:txBody>
          <a:bodyPr vert="horz" lIns="87490" tIns="43745" rIns="87490" bIns="43745" rtlCol="0" anchor="b"/>
          <a:lstStyle>
            <a:lvl1pPr algn="l">
              <a:spcBef>
                <a:spcPct val="20000"/>
              </a:spcBef>
              <a:buClr>
                <a:schemeClr val="tx2"/>
              </a:buClr>
              <a:defRPr sz="1100">
                <a:effectLst>
                  <a:outerShdw blurRad="38100" dist="38100" dir="2700000" algn="tl">
                    <a:srgbClr val="000000">
                      <a:alpha val="43137"/>
                    </a:srgbClr>
                  </a:outerShdw>
                </a:effectLst>
              </a:defRPr>
            </a:lvl1pPr>
          </a:lstStyle>
          <a:p>
            <a:pPr>
              <a:defRPr/>
            </a:pPr>
            <a:endParaRPr lang="en-CA"/>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87490" tIns="43745" rIns="87490" bIns="43745" rtlCol="0" anchor="b"/>
          <a:lstStyle>
            <a:lvl1pPr algn="r">
              <a:spcBef>
                <a:spcPct val="20000"/>
              </a:spcBef>
              <a:buClr>
                <a:schemeClr val="tx2"/>
              </a:buClr>
              <a:defRPr sz="1100">
                <a:effectLst>
                  <a:outerShdw blurRad="38100" dist="38100" dir="2700000" algn="tl">
                    <a:srgbClr val="000000">
                      <a:alpha val="43137"/>
                    </a:srgbClr>
                  </a:outerShdw>
                </a:effectLst>
              </a:defRPr>
            </a:lvl1pPr>
          </a:lstStyle>
          <a:p>
            <a:pPr>
              <a:defRPr/>
            </a:pPr>
            <a:fld id="{B4CFE814-5BF5-4F4B-863C-BF595E793449}" type="slidenum">
              <a:rPr lang="en-CA"/>
              <a:pPr>
                <a:defRPr/>
              </a:pPr>
              <a:t>‹#›</a:t>
            </a:fld>
            <a:endParaRPr lang="en-CA"/>
          </a:p>
        </p:txBody>
      </p:sp>
    </p:spTree>
    <p:extLst>
      <p:ext uri="{BB962C8B-B14F-4D97-AF65-F5344CB8AC3E}">
        <p14:creationId xmlns:p14="http://schemas.microsoft.com/office/powerpoint/2010/main" val="2818480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4" name="Slide Number Placeholder 3"/>
          <p:cNvSpPr>
            <a:spLocks noGrp="1"/>
          </p:cNvSpPr>
          <p:nvPr>
            <p:ph type="sldNum" sz="quarter" idx="5"/>
          </p:nvPr>
        </p:nvSpPr>
        <p:spPr/>
        <p:txBody>
          <a:bodyPr/>
          <a:lstStyle/>
          <a:p>
            <a:pPr>
              <a:defRPr/>
            </a:pPr>
            <a:fld id="{E9872779-747F-46A6-9ECB-5968F6BA0362}" type="slidenum">
              <a:rPr lang="en-CA"/>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04E12026-8BB4-4C85-9342-DC5FA0D0083C}"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9525FE43-6475-4341-873B-16940E5C13A0}"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61254F8B-DEA8-43B3-A141-1FCE0E22B715}"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B1E5CA4B-9684-4F12-B23D-7F12C89A4193}"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0E5575EC-8166-4817-918A-BD989B583B70}"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360A35A9-A129-4C4D-A808-D6AE5C6B3D13}"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9776F834-7830-4646-B80D-67DA3252F9B8}"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F6DAF300-8E9D-4D4A-A9A0-1B3FE0B215E3}"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3E47FC5E-1E13-4B57-A600-65D728DC78DD}"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903930DE-08A5-4052-9CD1-6E19FF72C4D1}"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C0B960D0-61D9-4D3C-9D34-BEBF80303AEB}"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387D53F6-A06C-4AB3-A2D6-58B756A42FE5}"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14E11CE8-9DDF-4E08-9085-FC103335F71A}" type="slidenum">
              <a:rPr lang="en-CA" smtClean="0"/>
              <a:pPr>
                <a:defRPr/>
              </a:pPr>
              <a:t>21</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FE3E46DE-7DD4-4078-8B38-B287D5441C61}"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EEF440FD-EF55-461D-9BB8-9C81D61D54D6}"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8782CFBE-27EF-496E-879E-21D33F0D4C2A}"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EDB89751-B07F-4499-83DC-D89150425255}"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064254E1-EE21-4D8D-BF18-B4F29B661341}"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E2A101E4-5D12-4303-A49A-14AFA34FC2EF}"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AD2D8263-A74B-4410-81D1-F99D0C385BCD}"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781800" y="6324600"/>
            <a:ext cx="2133600" cy="365125"/>
          </a:xfrm>
        </p:spPr>
        <p:txBody>
          <a:bodyPr/>
          <a:lstStyle>
            <a:lvl1pPr>
              <a:defRPr baseline="0">
                <a:solidFill>
                  <a:schemeClr val="bg1">
                    <a:lumMod val="95000"/>
                  </a:schemeClr>
                </a:solidFill>
              </a:defRPr>
            </a:lvl1pPr>
          </a:lstStyle>
          <a:p>
            <a:pPr>
              <a:defRPr/>
            </a:pPr>
            <a:fld id="{9CD2A197-BA08-4536-94EC-B881E7BF0E4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606D3A-2543-4C05-AEE8-508BE80E0B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062B3E-F66A-437B-8E85-30C842C723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0CBA24-6EBA-499D-BAF8-45980694BC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496700-966C-4EA8-BB95-55044FCC2F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913418-6E1E-448F-B659-BD55D6FB47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6B7C02E-A9D9-42AC-B85A-B57A8921B3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A62BBB-6FC1-478C-BCC0-BFBA85177E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F452B1-215D-4350-90D2-C373974487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020735-223E-4061-B870-191713EE67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98330A-6B3C-4F27-9CB9-84009BE5C6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0E2FA"/>
            </a:gs>
            <a:gs pos="100000">
              <a:schemeClr val="bg1"/>
            </a:gs>
          </a:gsLst>
          <a:lin ang="162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20000"/>
              </a:spcBef>
              <a:buClr>
                <a:schemeClr val="tx2"/>
              </a:buClr>
              <a:defRPr sz="1200">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ct val="20000"/>
              </a:spcBef>
              <a:buClr>
                <a:schemeClr val="tx2"/>
              </a:buClr>
              <a:defRPr sz="1200">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20000"/>
              </a:spcBef>
              <a:buClr>
                <a:schemeClr val="tx2"/>
              </a:buClr>
              <a:defRPr sz="1200">
                <a:solidFill>
                  <a:schemeClr val="tx1">
                    <a:tint val="75000"/>
                  </a:schemeClr>
                </a:solidFill>
                <a:effectLst>
                  <a:outerShdw blurRad="38100" dist="38100" dir="2700000" algn="tl">
                    <a:srgbClr val="000000">
                      <a:alpha val="43137"/>
                    </a:srgbClr>
                  </a:outerShdw>
                </a:effectLst>
              </a:defRPr>
            </a:lvl1pPr>
          </a:lstStyle>
          <a:p>
            <a:pPr>
              <a:defRPr/>
            </a:pPr>
            <a:fld id="{059B3DFF-D029-43FD-A714-8592E5E0AE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11.em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4.wmf"/><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5.jpeg"/><Relationship Id="rId7" Type="http://schemas.openxmlformats.org/officeDocument/2006/relationships/image" Target="../media/image16.tiff"/><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9" Type="http://schemas.openxmlformats.org/officeDocument/2006/relationships/image" Target="../media/image20.jpeg"/><Relationship Id="rId10" Type="http://schemas.openxmlformats.org/officeDocument/2006/relationships/image" Target="../media/image21.jpeg"/><Relationship Id="rId11"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9"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81000" y="5410200"/>
            <a:ext cx="8458200" cy="914400"/>
          </a:xfrm>
          <a:prstGeom prst="rect">
            <a:avLst/>
          </a:prstGeom>
        </p:spPr>
        <p:txBody>
          <a:bodyPr>
            <a:normAutofit/>
          </a:bodyPr>
          <a:lstStyle/>
          <a:p>
            <a:pPr marL="342900" indent="-342900" algn="ctr" fontAlgn="auto">
              <a:spcBef>
                <a:spcPct val="20000"/>
              </a:spcBef>
              <a:spcAft>
                <a:spcPts val="0"/>
              </a:spcAft>
              <a:defRPr/>
            </a:pPr>
            <a:r>
              <a:rPr lang="en-US"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mn-lt"/>
              </a:rPr>
              <a:t>Exploring Per</a:t>
            </a:r>
            <a:r>
              <a:rPr lang="es-PE"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mn-lt"/>
              </a:rPr>
              <a:t>ú</a:t>
            </a:r>
            <a:r>
              <a:rPr lang="en-US"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mn-lt"/>
              </a:rPr>
              <a:t>’s North-Central Mineral Belt</a:t>
            </a:r>
            <a:endParaRPr lang="en-US" sz="3600" b="1" i="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mn-lt"/>
            </a:endParaRPr>
          </a:p>
        </p:txBody>
      </p:sp>
      <p:sp>
        <p:nvSpPr>
          <p:cNvPr id="10" name="TextBox 9"/>
          <p:cNvSpPr txBox="1"/>
          <p:nvPr/>
        </p:nvSpPr>
        <p:spPr>
          <a:xfrm>
            <a:off x="7239000" y="6324600"/>
            <a:ext cx="1542109" cy="338554"/>
          </a:xfrm>
          <a:prstGeom prst="rect">
            <a:avLst/>
          </a:prstGeom>
          <a:noFill/>
        </p:spPr>
        <p:txBody>
          <a:bodyPr wrap="none">
            <a:spAutoFit/>
          </a:bodyPr>
          <a:lstStyle/>
          <a:p>
            <a:pPr>
              <a:spcBef>
                <a:spcPct val="20000"/>
              </a:spcBef>
              <a:buClr>
                <a:schemeClr val="tx2"/>
              </a:buClr>
            </a:pPr>
            <a:r>
              <a:rPr lang="en-CA" sz="1600" b="1" dirty="0" smtClean="0">
                <a:solidFill>
                  <a:schemeClr val="tx1"/>
                </a:solidFill>
                <a:effectLst>
                  <a:outerShdw blurRad="38100" dist="38100" dir="2700000" algn="tl">
                    <a:srgbClr val="FFFFFF"/>
                  </a:outerShdw>
                </a:effectLst>
              </a:rPr>
              <a:t>January  2016</a:t>
            </a:r>
            <a:endParaRPr lang="en-US" sz="1600" b="1" dirty="0">
              <a:solidFill>
                <a:schemeClr val="tx1"/>
              </a:solidFill>
              <a:effectLst>
                <a:outerShdw blurRad="38100" dist="38100" dir="2700000" algn="tl">
                  <a:srgbClr val="FFFFFF"/>
                </a:outerShdw>
              </a:effectLst>
            </a:endParaRPr>
          </a:p>
        </p:txBody>
      </p:sp>
      <p:sp>
        <p:nvSpPr>
          <p:cNvPr id="14" name="Rectangle 2"/>
          <p:cNvSpPr txBox="1">
            <a:spLocks noChangeArrowheads="1"/>
          </p:cNvSpPr>
          <p:nvPr/>
        </p:nvSpPr>
        <p:spPr>
          <a:xfrm>
            <a:off x="0" y="838200"/>
            <a:ext cx="9144000" cy="1447800"/>
          </a:xfrm>
          <a:prstGeom prst="rect">
            <a:avLst/>
          </a:prstGeom>
        </p:spPr>
        <p:txBody>
          <a:bodyPr/>
          <a:lstStyle/>
          <a:p>
            <a:pPr algn="ctr" fontAlgn="auto">
              <a:spcAft>
                <a:spcPts val="0"/>
              </a:spcAft>
              <a:defRPr/>
            </a:pPr>
            <a:r>
              <a:rPr lang="en-US" sz="4000" b="1" cap="all" dirty="0" err="1">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Black" pitchFamily="34" charset="0"/>
                <a:ea typeface="+mj-ea"/>
                <a:cs typeface="+mj-cs"/>
              </a:rPr>
              <a:t>Tartisan</a:t>
            </a:r>
            <a:r>
              <a:rPr lang="en-US" sz="4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Black" pitchFamily="34" charset="0"/>
                <a:ea typeface="+mj-ea"/>
                <a:cs typeface="+mj-cs"/>
              </a:rPr>
              <a:t> Resources Corp</a:t>
            </a:r>
            <a:r>
              <a:rPr lang="en-US" sz="45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Black" pitchFamily="34" charset="0"/>
                <a:ea typeface="+mj-ea"/>
                <a:cs typeface="+mj-cs"/>
              </a:rPr>
              <a:t>.</a:t>
            </a:r>
            <a:r>
              <a:rPr lang="en-US" sz="4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Black" pitchFamily="34" charset="0"/>
                <a:ea typeface="+mj-ea"/>
                <a:cs typeface="+mj-cs"/>
              </a:rPr>
              <a:t> </a:t>
            </a:r>
          </a:p>
        </p:txBody>
      </p:sp>
      <p:pic>
        <p:nvPicPr>
          <p:cNvPr id="15364" name="Picture 14" descr="tartisan logo final.png"/>
          <p:cNvPicPr>
            <a:picLocks noChangeAspect="1"/>
          </p:cNvPicPr>
          <p:nvPr/>
        </p:nvPicPr>
        <p:blipFill>
          <a:blip r:embed="rId3"/>
          <a:srcRect/>
          <a:stretch>
            <a:fillRect/>
          </a:stretch>
        </p:blipFill>
        <p:spPr bwMode="auto">
          <a:xfrm>
            <a:off x="609600" y="1828800"/>
            <a:ext cx="944563" cy="1371600"/>
          </a:xfrm>
          <a:prstGeom prst="rect">
            <a:avLst/>
          </a:prstGeom>
          <a:noFill/>
          <a:ln w="9525">
            <a:noFill/>
            <a:miter lim="800000"/>
            <a:headEnd/>
            <a:tailEnd/>
          </a:ln>
        </p:spPr>
      </p:pic>
      <p:pic>
        <p:nvPicPr>
          <p:cNvPr id="15365" name="Picture 15" descr="logo"/>
          <p:cNvPicPr>
            <a:picLocks noChangeAspect="1" noChangeArrowheads="1"/>
          </p:cNvPicPr>
          <p:nvPr/>
        </p:nvPicPr>
        <p:blipFill>
          <a:blip r:embed="rId4"/>
          <a:srcRect/>
          <a:stretch>
            <a:fillRect/>
          </a:stretch>
        </p:blipFill>
        <p:spPr bwMode="auto">
          <a:xfrm>
            <a:off x="7162800" y="1828800"/>
            <a:ext cx="1476375" cy="1143000"/>
          </a:xfrm>
          <a:prstGeom prst="rect">
            <a:avLst/>
          </a:prstGeom>
          <a:noFill/>
          <a:ln w="9525">
            <a:noFill/>
            <a:miter lim="800000"/>
            <a:headEnd/>
            <a:tailEnd/>
          </a:ln>
        </p:spPr>
      </p:pic>
      <p:pic>
        <p:nvPicPr>
          <p:cNvPr id="15366" name="Picture 2"/>
          <p:cNvPicPr>
            <a:picLocks noChangeAspect="1" noChangeArrowheads="1"/>
          </p:cNvPicPr>
          <p:nvPr/>
        </p:nvPicPr>
        <p:blipFill>
          <a:blip r:embed="rId5"/>
          <a:srcRect/>
          <a:stretch>
            <a:fillRect/>
          </a:stretch>
        </p:blipFill>
        <p:spPr bwMode="auto">
          <a:xfrm>
            <a:off x="381000" y="3352800"/>
            <a:ext cx="8382000" cy="20288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5123" name="Rectangle 1026"/>
          <p:cNvSpPr>
            <a:spLocks noGrp="1" noChangeArrowheads="1"/>
          </p:cNvSpPr>
          <p:nvPr>
            <p:ph type="ctrTitle"/>
          </p:nvPr>
        </p:nvSpPr>
        <p:spPr>
          <a:xfrm>
            <a:off x="152400" y="304800"/>
            <a:ext cx="8839200" cy="914400"/>
          </a:xfrm>
        </p:spPr>
        <p:txBody>
          <a:bodyPr/>
          <a:lstStyle/>
          <a:p>
            <a:pPr eaLnBrk="1" hangingPunct="1">
              <a:defRPr/>
            </a:pPr>
            <a:r>
              <a:rPr lang="en-US" sz="2800" b="1" dirty="0" smtClean="0">
                <a:latin typeface="Antique Olive" pitchFamily="34" charset="0"/>
              </a:rPr>
              <a:t>SAN MARKITO </a:t>
            </a:r>
            <a:r>
              <a:rPr lang="en-US" sz="2800" b="1" dirty="0" smtClean="0">
                <a:solidFill>
                  <a:schemeClr val="bg1">
                    <a:lumMod val="75000"/>
                  </a:schemeClr>
                </a:solidFill>
                <a:latin typeface="Antique Olive" pitchFamily="34" charset="0"/>
              </a:rPr>
              <a:t>- VICTORIA</a:t>
            </a:r>
          </a:p>
        </p:txBody>
      </p:sp>
      <p:pic>
        <p:nvPicPr>
          <p:cNvPr id="33795"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33796"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pic>
        <p:nvPicPr>
          <p:cNvPr id="33797" name="4 Marcador de contenido" descr="09-San_Markito_MIN_GEO.jpg"/>
          <p:cNvPicPr>
            <a:picLocks noChangeAspect="1"/>
          </p:cNvPicPr>
          <p:nvPr/>
        </p:nvPicPr>
        <p:blipFill>
          <a:blip r:embed="rId6"/>
          <a:srcRect/>
          <a:stretch>
            <a:fillRect/>
          </a:stretch>
        </p:blipFill>
        <p:spPr bwMode="auto">
          <a:xfrm>
            <a:off x="4572000" y="1524000"/>
            <a:ext cx="4259263" cy="4000500"/>
          </a:xfrm>
          <a:prstGeom prst="rect">
            <a:avLst/>
          </a:prstGeom>
          <a:noFill/>
          <a:ln w="6350">
            <a:solidFill>
              <a:srgbClr val="000000"/>
            </a:solidFill>
            <a:miter lim="800000"/>
            <a:headEnd/>
            <a:tailEnd/>
          </a:ln>
        </p:spPr>
      </p:pic>
      <p:sp>
        <p:nvSpPr>
          <p:cNvPr id="33798" name="5 CuadroTexto"/>
          <p:cNvSpPr txBox="1">
            <a:spLocks noChangeArrowheads="1"/>
          </p:cNvSpPr>
          <p:nvPr/>
        </p:nvSpPr>
        <p:spPr bwMode="auto">
          <a:xfrm>
            <a:off x="7086600" y="2667000"/>
            <a:ext cx="1177925" cy="369888"/>
          </a:xfrm>
          <a:prstGeom prst="rect">
            <a:avLst/>
          </a:prstGeom>
          <a:noFill/>
          <a:ln w="9525">
            <a:noFill/>
            <a:miter lim="800000"/>
            <a:headEnd/>
            <a:tailEnd/>
          </a:ln>
        </p:spPr>
        <p:txBody>
          <a:bodyPr>
            <a:spAutoFit/>
          </a:bodyPr>
          <a:lstStyle/>
          <a:p>
            <a:r>
              <a:rPr lang="es-PE" sz="1800">
                <a:solidFill>
                  <a:schemeClr val="tx1"/>
                </a:solidFill>
                <a:latin typeface="Arial Black" pitchFamily="34" charset="0"/>
              </a:rPr>
              <a:t>Diorite</a:t>
            </a:r>
          </a:p>
        </p:txBody>
      </p:sp>
      <p:sp>
        <p:nvSpPr>
          <p:cNvPr id="33799" name="6 CuadroTexto"/>
          <p:cNvSpPr txBox="1">
            <a:spLocks noChangeArrowheads="1"/>
          </p:cNvSpPr>
          <p:nvPr/>
        </p:nvSpPr>
        <p:spPr bwMode="auto">
          <a:xfrm>
            <a:off x="4953000" y="3505200"/>
            <a:ext cx="1230313" cy="369888"/>
          </a:xfrm>
          <a:prstGeom prst="rect">
            <a:avLst/>
          </a:prstGeom>
          <a:noFill/>
          <a:ln w="9525">
            <a:noFill/>
            <a:miter lim="800000"/>
            <a:headEnd/>
            <a:tailEnd/>
          </a:ln>
        </p:spPr>
        <p:txBody>
          <a:bodyPr>
            <a:spAutoFit/>
          </a:bodyPr>
          <a:lstStyle/>
          <a:p>
            <a:r>
              <a:rPr lang="es-PE" sz="1800">
                <a:solidFill>
                  <a:schemeClr val="tx1"/>
                </a:solidFill>
                <a:latin typeface="Arial Black" pitchFamily="34" charset="0"/>
              </a:rPr>
              <a:t>Chimu</a:t>
            </a:r>
          </a:p>
        </p:txBody>
      </p:sp>
      <p:sp>
        <p:nvSpPr>
          <p:cNvPr id="33800" name="7 CuadroTexto"/>
          <p:cNvSpPr txBox="1">
            <a:spLocks noChangeArrowheads="1"/>
          </p:cNvSpPr>
          <p:nvPr/>
        </p:nvSpPr>
        <p:spPr bwMode="auto">
          <a:xfrm>
            <a:off x="7239000" y="3505200"/>
            <a:ext cx="785813" cy="369888"/>
          </a:xfrm>
          <a:prstGeom prst="rect">
            <a:avLst/>
          </a:prstGeom>
          <a:noFill/>
          <a:ln w="9525">
            <a:noFill/>
            <a:miter lim="800000"/>
            <a:headEnd/>
            <a:tailEnd/>
          </a:ln>
        </p:spPr>
        <p:txBody>
          <a:bodyPr>
            <a:spAutoFit/>
          </a:bodyPr>
          <a:lstStyle/>
          <a:p>
            <a:r>
              <a:rPr lang="es-PE" sz="1800">
                <a:solidFill>
                  <a:schemeClr val="tx1"/>
                </a:solidFill>
                <a:latin typeface="Arial Black" pitchFamily="34" charset="0"/>
              </a:rPr>
              <a:t>QFP</a:t>
            </a:r>
          </a:p>
        </p:txBody>
      </p:sp>
      <p:sp>
        <p:nvSpPr>
          <p:cNvPr id="17" name="11 Elipse"/>
          <p:cNvSpPr/>
          <p:nvPr/>
        </p:nvSpPr>
        <p:spPr>
          <a:xfrm rot="19908378">
            <a:off x="5780088" y="2163763"/>
            <a:ext cx="639762" cy="2047875"/>
          </a:xfrm>
          <a:prstGeom prst="ellipse">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800" dirty="0"/>
          </a:p>
        </p:txBody>
      </p:sp>
      <p:sp>
        <p:nvSpPr>
          <p:cNvPr id="33802" name="Text Box 3"/>
          <p:cNvSpPr txBox="1">
            <a:spLocks noChangeArrowheads="1"/>
          </p:cNvSpPr>
          <p:nvPr/>
        </p:nvSpPr>
        <p:spPr bwMode="auto">
          <a:xfrm>
            <a:off x="533400" y="1676400"/>
            <a:ext cx="3657600" cy="4462463"/>
          </a:xfrm>
          <a:prstGeom prst="rect">
            <a:avLst/>
          </a:prstGeom>
          <a:noFill/>
          <a:ln w="9525">
            <a:noFill/>
            <a:miter lim="800000"/>
            <a:headEnd/>
            <a:tailEnd/>
          </a:ln>
        </p:spPr>
        <p:txBody>
          <a:bodyPr lIns="91423" tIns="45712" rIns="91423" bIns="45712">
            <a:spAutoFit/>
          </a:bodyPr>
          <a:lstStyle/>
          <a:p>
            <a:pPr marL="457200" indent="-457200">
              <a:spcBef>
                <a:spcPct val="50000"/>
              </a:spcBef>
              <a:buClr>
                <a:srgbClr val="000000"/>
              </a:buClr>
              <a:buFont typeface="Wingdings" pitchFamily="2" charset="2"/>
              <a:buNone/>
            </a:pPr>
            <a:endParaRPr lang="en-US" sz="1600" b="1">
              <a:solidFill>
                <a:schemeClr val="tx1"/>
              </a:solidFill>
            </a:endParaRPr>
          </a:p>
          <a:p>
            <a:pPr marL="457200" indent="-457200">
              <a:spcBef>
                <a:spcPct val="50000"/>
              </a:spcBef>
              <a:buClr>
                <a:schemeClr val="tx1"/>
              </a:buClr>
              <a:buFont typeface="Wingdings" pitchFamily="2" charset="2"/>
              <a:buChar char="§"/>
            </a:pPr>
            <a:r>
              <a:rPr lang="en-US" sz="1600">
                <a:solidFill>
                  <a:schemeClr val="tx1"/>
                </a:solidFill>
              </a:rPr>
              <a:t>Silicified Chimu sandstones at contact with Diorite and QFP intrusives.</a:t>
            </a:r>
          </a:p>
          <a:p>
            <a:pPr marL="457200" indent="-457200">
              <a:spcBef>
                <a:spcPct val="50000"/>
              </a:spcBef>
              <a:buClr>
                <a:schemeClr val="tx1"/>
              </a:buClr>
              <a:buFont typeface="Wingdings" pitchFamily="2" charset="2"/>
              <a:buChar char="§"/>
            </a:pPr>
            <a:r>
              <a:rPr lang="en-US" sz="1600">
                <a:solidFill>
                  <a:schemeClr val="tx1"/>
                </a:solidFill>
              </a:rPr>
              <a:t>Total of15 NW-trending structures identified within 1,300 m x 400 m zone: hydrothermal breccia and stockwork quartz-iron oxide veins.</a:t>
            </a:r>
          </a:p>
          <a:p>
            <a:pPr marL="457200" indent="-457200">
              <a:spcBef>
                <a:spcPct val="50000"/>
              </a:spcBef>
              <a:buClr>
                <a:schemeClr val="tx1"/>
              </a:buClr>
              <a:buFont typeface="Wingdings" pitchFamily="2" charset="2"/>
              <a:buChar char="§"/>
            </a:pPr>
            <a:r>
              <a:rPr lang="en-US" sz="1600">
                <a:solidFill>
                  <a:schemeClr val="tx1"/>
                </a:solidFill>
              </a:rPr>
              <a:t>Ag&gt;Au with associated Pb, As, Sb. Up to 1,814 g Ag/t, 2.273 g Au/t reported in grab samples.</a:t>
            </a:r>
          </a:p>
          <a:p>
            <a:pPr marL="457200" indent="-457200">
              <a:spcBef>
                <a:spcPct val="50000"/>
              </a:spcBef>
              <a:buClr>
                <a:schemeClr val="tx1"/>
              </a:buClr>
              <a:buFont typeface="Wingdings" pitchFamily="2" charset="2"/>
              <a:buChar char="§"/>
            </a:pPr>
            <a:r>
              <a:rPr lang="en-US" sz="1600">
                <a:solidFill>
                  <a:schemeClr val="tx1"/>
                </a:solidFill>
              </a:rPr>
              <a:t>November 2013,  6 samples returned up to 259 g Ag/t.</a:t>
            </a:r>
          </a:p>
          <a:p>
            <a:pPr marL="457200" indent="-457200">
              <a:spcBef>
                <a:spcPct val="50000"/>
              </a:spcBef>
              <a:buClr>
                <a:schemeClr val="tx1"/>
              </a:buClr>
              <a:buFont typeface="Wingdings" pitchFamily="2" charset="2"/>
              <a:buChar char="§"/>
            </a:pPr>
            <a:endParaRPr lang="en-US" sz="1400" baseline="30000">
              <a:solidFill>
                <a:schemeClr val="tx1"/>
              </a:solidFill>
            </a:endParaRPr>
          </a:p>
          <a:p>
            <a:pPr marL="457200" indent="-457200">
              <a:spcBef>
                <a:spcPct val="50000"/>
              </a:spcBef>
              <a:buClr>
                <a:schemeClr val="tx1"/>
              </a:buClr>
              <a:buFont typeface="Wingdings" pitchFamily="2" charset="2"/>
              <a:buNone/>
            </a:pPr>
            <a:endParaRPr lang="en-US" sz="1400" baseline="30000">
              <a:solidFill>
                <a:schemeClr val="tx1"/>
              </a:solidFill>
            </a:endParaRPr>
          </a:p>
        </p:txBody>
      </p:sp>
      <p:sp>
        <p:nvSpPr>
          <p:cNvPr id="13" name="Slide Number Placeholder 12"/>
          <p:cNvSpPr>
            <a:spLocks noGrp="1"/>
          </p:cNvSpPr>
          <p:nvPr>
            <p:ph type="sldNum" sz="quarter" idx="12"/>
          </p:nvPr>
        </p:nvSpPr>
        <p:spPr/>
        <p:txBody>
          <a:bodyPr/>
          <a:lstStyle/>
          <a:p>
            <a:pPr>
              <a:defRPr/>
            </a:pPr>
            <a:fld id="{3C55769C-A3B5-44C5-BC67-E4E72DC0F3B7}" type="slidenum">
              <a:rPr lang="en-US"/>
              <a:pPr>
                <a:defRPr/>
              </a:pPr>
              <a:t>10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pic>
        <p:nvPicPr>
          <p:cNvPr id="35842"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35843"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pic>
        <p:nvPicPr>
          <p:cNvPr id="35844" name="Picture 7" descr="L1425N-INV.png"/>
          <p:cNvPicPr>
            <a:picLocks noChangeAspect="1"/>
          </p:cNvPicPr>
          <p:nvPr/>
        </p:nvPicPr>
        <p:blipFill>
          <a:blip r:embed="rId6"/>
          <a:srcRect/>
          <a:stretch>
            <a:fillRect/>
          </a:stretch>
        </p:blipFill>
        <p:spPr bwMode="auto">
          <a:xfrm>
            <a:off x="457200" y="1752600"/>
            <a:ext cx="4419600" cy="2843213"/>
          </a:xfrm>
          <a:prstGeom prst="rect">
            <a:avLst/>
          </a:prstGeom>
          <a:noFill/>
          <a:ln w="9525">
            <a:noFill/>
            <a:miter lim="800000"/>
            <a:headEnd/>
            <a:tailEnd/>
          </a:ln>
        </p:spPr>
      </p:pic>
      <p:pic>
        <p:nvPicPr>
          <p:cNvPr id="35845" name="5 Marcador de contenido" descr="5-A cross section.emf"/>
          <p:cNvPicPr>
            <a:picLocks noChangeAspect="1"/>
          </p:cNvPicPr>
          <p:nvPr/>
        </p:nvPicPr>
        <p:blipFill>
          <a:blip r:embed="rId7"/>
          <a:srcRect/>
          <a:stretch>
            <a:fillRect/>
          </a:stretch>
        </p:blipFill>
        <p:spPr bwMode="auto">
          <a:xfrm>
            <a:off x="4953000" y="2438400"/>
            <a:ext cx="3925888" cy="2609850"/>
          </a:xfrm>
          <a:prstGeom prst="rect">
            <a:avLst/>
          </a:prstGeom>
          <a:noFill/>
          <a:ln w="9525">
            <a:noFill/>
            <a:miter lim="800000"/>
            <a:headEnd/>
            <a:tailEnd/>
          </a:ln>
        </p:spPr>
      </p:pic>
      <p:sp>
        <p:nvSpPr>
          <p:cNvPr id="11" name="Rectangle 1026"/>
          <p:cNvSpPr txBox="1">
            <a:spLocks noChangeArrowheads="1"/>
          </p:cNvSpPr>
          <p:nvPr/>
        </p:nvSpPr>
        <p:spPr bwMode="auto">
          <a:xfrm>
            <a:off x="152400" y="304800"/>
            <a:ext cx="8839200" cy="914400"/>
          </a:xfrm>
          <a:prstGeom prst="rect">
            <a:avLst/>
          </a:prstGeom>
          <a:noFill/>
          <a:ln w="9525">
            <a:noFill/>
            <a:miter lim="800000"/>
            <a:headEnd/>
            <a:tailEnd/>
          </a:ln>
        </p:spPr>
        <p:txBody>
          <a:bodyPr anchor="ctr"/>
          <a:lstStyle/>
          <a:p>
            <a:pPr algn="ctr">
              <a:defRPr/>
            </a:pPr>
            <a:r>
              <a:rPr lang="en-US" sz="2800" b="1">
                <a:solidFill>
                  <a:schemeClr val="tx1"/>
                </a:solidFill>
                <a:latin typeface="Antique Olive" pitchFamily="34" charset="0"/>
                <a:ea typeface="+mj-ea"/>
                <a:cs typeface="+mj-cs"/>
              </a:rPr>
              <a:t>SAN MARKITO </a:t>
            </a:r>
            <a:r>
              <a:rPr lang="en-US" sz="2800" b="1">
                <a:solidFill>
                  <a:schemeClr val="bg1">
                    <a:lumMod val="75000"/>
                  </a:schemeClr>
                </a:solidFill>
                <a:latin typeface="Antique Olive" pitchFamily="34" charset="0"/>
                <a:ea typeface="+mj-ea"/>
                <a:cs typeface="+mj-cs"/>
              </a:rPr>
              <a:t>- VICTORIA</a:t>
            </a:r>
            <a:endParaRPr lang="en-US" sz="2800" b="1" dirty="0">
              <a:solidFill>
                <a:schemeClr val="bg1">
                  <a:lumMod val="75000"/>
                </a:schemeClr>
              </a:solidFill>
              <a:latin typeface="Antique Olive" pitchFamily="34" charset="0"/>
              <a:ea typeface="+mj-ea"/>
              <a:cs typeface="+mj-cs"/>
            </a:endParaRPr>
          </a:p>
        </p:txBody>
      </p:sp>
      <p:sp>
        <p:nvSpPr>
          <p:cNvPr id="12" name="Oval 11"/>
          <p:cNvSpPr/>
          <p:nvPr/>
        </p:nvSpPr>
        <p:spPr>
          <a:xfrm>
            <a:off x="1981200" y="3429000"/>
            <a:ext cx="990600"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defRPr/>
            </a:pPr>
            <a:endParaRPr lang="en-CA">
              <a:effectLst>
                <a:outerShdw blurRad="38100" dist="38100" dir="2700000" algn="tl">
                  <a:srgbClr val="000000">
                    <a:alpha val="43137"/>
                  </a:srgbClr>
                </a:outerShdw>
              </a:effectLst>
            </a:endParaRPr>
          </a:p>
        </p:txBody>
      </p:sp>
      <p:sp>
        <p:nvSpPr>
          <p:cNvPr id="13" name="Oval 12"/>
          <p:cNvSpPr/>
          <p:nvPr/>
        </p:nvSpPr>
        <p:spPr>
          <a:xfrm>
            <a:off x="6553200" y="2590800"/>
            <a:ext cx="990600"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defRPr/>
            </a:pPr>
            <a:endParaRPr lang="en-CA">
              <a:effectLst>
                <a:outerShdw blurRad="38100" dist="38100" dir="2700000" algn="tl">
                  <a:srgbClr val="000000">
                    <a:alpha val="43137"/>
                  </a:srgbClr>
                </a:outerShdw>
              </a:effectLst>
            </a:endParaRPr>
          </a:p>
        </p:txBody>
      </p:sp>
      <p:sp>
        <p:nvSpPr>
          <p:cNvPr id="15" name="Freeform 14"/>
          <p:cNvSpPr/>
          <p:nvPr/>
        </p:nvSpPr>
        <p:spPr>
          <a:xfrm>
            <a:off x="2638425" y="1103313"/>
            <a:ext cx="4010025" cy="2149475"/>
          </a:xfrm>
          <a:custGeom>
            <a:avLst/>
            <a:gdLst>
              <a:gd name="connsiteX0" fmla="*/ 0 w 4010297"/>
              <a:gd name="connsiteY0" fmla="*/ 2148840 h 2148840"/>
              <a:gd name="connsiteX1" fmla="*/ 2103120 w 4010297"/>
              <a:gd name="connsiteY1" fmla="*/ 137160 h 2148840"/>
              <a:gd name="connsiteX2" fmla="*/ 4010297 w 4010297"/>
              <a:gd name="connsiteY2" fmla="*/ 1325880 h 2148840"/>
            </a:gdLst>
            <a:ahLst/>
            <a:cxnLst>
              <a:cxn ang="0">
                <a:pos x="connsiteX0" y="connsiteY0"/>
              </a:cxn>
              <a:cxn ang="0">
                <a:pos x="connsiteX1" y="connsiteY1"/>
              </a:cxn>
              <a:cxn ang="0">
                <a:pos x="connsiteX2" y="connsiteY2"/>
              </a:cxn>
            </a:cxnLst>
            <a:rect l="l" t="t" r="r" b="b"/>
            <a:pathLst>
              <a:path w="4010297" h="2148840">
                <a:moveTo>
                  <a:pt x="0" y="2148840"/>
                </a:moveTo>
                <a:cubicBezTo>
                  <a:pt x="717368" y="1211580"/>
                  <a:pt x="1434737" y="274320"/>
                  <a:pt x="2103120" y="137160"/>
                </a:cubicBezTo>
                <a:cubicBezTo>
                  <a:pt x="2771503" y="0"/>
                  <a:pt x="3718560" y="1143000"/>
                  <a:pt x="4010297" y="1325880"/>
                </a:cubicBezTo>
              </a:path>
            </a:pathLst>
          </a:cu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spcBef>
                <a:spcPct val="20000"/>
              </a:spcBef>
              <a:buClr>
                <a:schemeClr val="tx2"/>
              </a:buClr>
              <a:defRPr/>
            </a:pPr>
            <a:endParaRPr lang="en-CA">
              <a:effectLst>
                <a:outerShdw blurRad="38100" dist="38100" dir="2700000" algn="tl">
                  <a:srgbClr val="000000">
                    <a:alpha val="43137"/>
                  </a:srgbClr>
                </a:outerShdw>
              </a:effectLst>
            </a:endParaRPr>
          </a:p>
        </p:txBody>
      </p:sp>
      <p:sp>
        <p:nvSpPr>
          <p:cNvPr id="35850" name="TextBox 15"/>
          <p:cNvSpPr txBox="1">
            <a:spLocks noChangeArrowheads="1"/>
          </p:cNvSpPr>
          <p:nvPr/>
        </p:nvSpPr>
        <p:spPr bwMode="auto">
          <a:xfrm>
            <a:off x="685800" y="4953000"/>
            <a:ext cx="7716838" cy="338138"/>
          </a:xfrm>
          <a:prstGeom prst="rect">
            <a:avLst/>
          </a:prstGeom>
          <a:noFill/>
          <a:ln w="9525">
            <a:noFill/>
            <a:miter lim="800000"/>
            <a:headEnd/>
            <a:tailEnd/>
          </a:ln>
        </p:spPr>
        <p:txBody>
          <a:bodyPr wrap="none">
            <a:spAutoFit/>
          </a:bodyPr>
          <a:lstStyle/>
          <a:p>
            <a:pPr>
              <a:spcBef>
                <a:spcPct val="20000"/>
              </a:spcBef>
              <a:buClr>
                <a:schemeClr val="tx2"/>
              </a:buClr>
            </a:pPr>
            <a:r>
              <a:rPr lang="en-CA" sz="1400">
                <a:solidFill>
                  <a:schemeClr val="tx1"/>
                </a:solidFill>
              </a:rPr>
              <a:t>IP chargeability target coincident with breccia/stockwork zone at San Markito (L 1425 N shown</a:t>
            </a:r>
            <a:r>
              <a:rPr lang="en-CA" sz="1600">
                <a:solidFill>
                  <a:schemeClr val="tx1"/>
                </a:solidFill>
              </a:rPr>
              <a:t>)</a:t>
            </a:r>
          </a:p>
        </p:txBody>
      </p:sp>
      <p:sp>
        <p:nvSpPr>
          <p:cNvPr id="17" name="Slide Number Placeholder 16"/>
          <p:cNvSpPr>
            <a:spLocks noGrp="1"/>
          </p:cNvSpPr>
          <p:nvPr>
            <p:ph type="sldNum" sz="quarter" idx="12"/>
          </p:nvPr>
        </p:nvSpPr>
        <p:spPr/>
        <p:txBody>
          <a:bodyPr/>
          <a:lstStyle/>
          <a:p>
            <a:pPr>
              <a:defRPr/>
            </a:pPr>
            <a:fld id="{5B318D8C-C380-4A4E-9352-F9B570F4FDE4}" type="slidenum">
              <a:rPr lang="en-US"/>
              <a:pPr>
                <a:defRPr/>
              </a:pPr>
              <a:t>11</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5123" name="Rectangle 1026"/>
          <p:cNvSpPr>
            <a:spLocks noGrp="1" noChangeArrowheads="1"/>
          </p:cNvSpPr>
          <p:nvPr>
            <p:ph type="ctrTitle"/>
          </p:nvPr>
        </p:nvSpPr>
        <p:spPr>
          <a:xfrm>
            <a:off x="152400" y="304800"/>
            <a:ext cx="8839200" cy="914400"/>
          </a:xfrm>
        </p:spPr>
        <p:txBody>
          <a:bodyPr/>
          <a:lstStyle/>
          <a:p>
            <a:pPr eaLnBrk="1" hangingPunct="1">
              <a:defRPr/>
            </a:pPr>
            <a:r>
              <a:rPr lang="en-US" sz="2800" b="1" dirty="0" smtClean="0">
                <a:solidFill>
                  <a:schemeClr val="bg1">
                    <a:lumMod val="75000"/>
                  </a:schemeClr>
                </a:solidFill>
                <a:latin typeface="Antique Olive" pitchFamily="34" charset="0"/>
              </a:rPr>
              <a:t>SAN MARKITO </a:t>
            </a:r>
            <a:r>
              <a:rPr lang="en-US" sz="2800" b="1" dirty="0" smtClean="0">
                <a:latin typeface="Antique Olive" pitchFamily="34" charset="0"/>
              </a:rPr>
              <a:t>- VICTORIA</a:t>
            </a:r>
          </a:p>
        </p:txBody>
      </p:sp>
      <p:pic>
        <p:nvPicPr>
          <p:cNvPr id="37891"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37892"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pic>
        <p:nvPicPr>
          <p:cNvPr id="37893" name="4 Marcador de contenido" descr="09-San_Markito_MIN_GEO.jpg"/>
          <p:cNvPicPr>
            <a:picLocks noChangeAspect="1"/>
          </p:cNvPicPr>
          <p:nvPr/>
        </p:nvPicPr>
        <p:blipFill>
          <a:blip r:embed="rId6"/>
          <a:srcRect/>
          <a:stretch>
            <a:fillRect/>
          </a:stretch>
        </p:blipFill>
        <p:spPr bwMode="auto">
          <a:xfrm>
            <a:off x="4572000" y="1524000"/>
            <a:ext cx="4259263" cy="4000500"/>
          </a:xfrm>
          <a:prstGeom prst="rect">
            <a:avLst/>
          </a:prstGeom>
          <a:noFill/>
          <a:ln w="6350">
            <a:solidFill>
              <a:srgbClr val="000000"/>
            </a:solidFill>
            <a:miter lim="800000"/>
            <a:headEnd/>
            <a:tailEnd/>
          </a:ln>
        </p:spPr>
      </p:pic>
      <p:sp>
        <p:nvSpPr>
          <p:cNvPr id="37894" name="5 CuadroTexto"/>
          <p:cNvSpPr txBox="1">
            <a:spLocks noChangeArrowheads="1"/>
          </p:cNvSpPr>
          <p:nvPr/>
        </p:nvSpPr>
        <p:spPr bwMode="auto">
          <a:xfrm>
            <a:off x="7086600" y="2667000"/>
            <a:ext cx="1177925" cy="369888"/>
          </a:xfrm>
          <a:prstGeom prst="rect">
            <a:avLst/>
          </a:prstGeom>
          <a:noFill/>
          <a:ln w="9525">
            <a:noFill/>
            <a:miter lim="800000"/>
            <a:headEnd/>
            <a:tailEnd/>
          </a:ln>
        </p:spPr>
        <p:txBody>
          <a:bodyPr>
            <a:spAutoFit/>
          </a:bodyPr>
          <a:lstStyle/>
          <a:p>
            <a:r>
              <a:rPr lang="es-PE" sz="1800">
                <a:solidFill>
                  <a:schemeClr val="tx1"/>
                </a:solidFill>
                <a:latin typeface="Arial Black" pitchFamily="34" charset="0"/>
              </a:rPr>
              <a:t>Diorite</a:t>
            </a:r>
          </a:p>
        </p:txBody>
      </p:sp>
      <p:sp>
        <p:nvSpPr>
          <p:cNvPr id="37895" name="6 CuadroTexto"/>
          <p:cNvSpPr txBox="1">
            <a:spLocks noChangeArrowheads="1"/>
          </p:cNvSpPr>
          <p:nvPr/>
        </p:nvSpPr>
        <p:spPr bwMode="auto">
          <a:xfrm>
            <a:off x="4953000" y="3505200"/>
            <a:ext cx="1230313" cy="369888"/>
          </a:xfrm>
          <a:prstGeom prst="rect">
            <a:avLst/>
          </a:prstGeom>
          <a:noFill/>
          <a:ln w="9525">
            <a:noFill/>
            <a:miter lim="800000"/>
            <a:headEnd/>
            <a:tailEnd/>
          </a:ln>
        </p:spPr>
        <p:txBody>
          <a:bodyPr>
            <a:spAutoFit/>
          </a:bodyPr>
          <a:lstStyle/>
          <a:p>
            <a:r>
              <a:rPr lang="es-PE" sz="1800">
                <a:solidFill>
                  <a:schemeClr val="tx1"/>
                </a:solidFill>
                <a:latin typeface="Arial Black" pitchFamily="34" charset="0"/>
              </a:rPr>
              <a:t>Chimu</a:t>
            </a:r>
          </a:p>
        </p:txBody>
      </p:sp>
      <p:sp>
        <p:nvSpPr>
          <p:cNvPr id="37896" name="7 CuadroTexto"/>
          <p:cNvSpPr txBox="1">
            <a:spLocks noChangeArrowheads="1"/>
          </p:cNvSpPr>
          <p:nvPr/>
        </p:nvSpPr>
        <p:spPr bwMode="auto">
          <a:xfrm>
            <a:off x="7239000" y="3505200"/>
            <a:ext cx="785813" cy="369888"/>
          </a:xfrm>
          <a:prstGeom prst="rect">
            <a:avLst/>
          </a:prstGeom>
          <a:noFill/>
          <a:ln w="9525">
            <a:noFill/>
            <a:miter lim="800000"/>
            <a:headEnd/>
            <a:tailEnd/>
          </a:ln>
        </p:spPr>
        <p:txBody>
          <a:bodyPr>
            <a:spAutoFit/>
          </a:bodyPr>
          <a:lstStyle/>
          <a:p>
            <a:r>
              <a:rPr lang="es-PE" sz="1800">
                <a:solidFill>
                  <a:schemeClr val="tx1"/>
                </a:solidFill>
                <a:latin typeface="Arial Black" pitchFamily="34" charset="0"/>
              </a:rPr>
              <a:t>QFP</a:t>
            </a:r>
          </a:p>
        </p:txBody>
      </p:sp>
      <p:sp>
        <p:nvSpPr>
          <p:cNvPr id="37897" name="Text Box 3"/>
          <p:cNvSpPr txBox="1">
            <a:spLocks noChangeArrowheads="1"/>
          </p:cNvSpPr>
          <p:nvPr/>
        </p:nvSpPr>
        <p:spPr bwMode="auto">
          <a:xfrm>
            <a:off x="533400" y="1676400"/>
            <a:ext cx="3657600" cy="3754438"/>
          </a:xfrm>
          <a:prstGeom prst="rect">
            <a:avLst/>
          </a:prstGeom>
          <a:noFill/>
          <a:ln w="9525">
            <a:noFill/>
            <a:miter lim="800000"/>
            <a:headEnd/>
            <a:tailEnd/>
          </a:ln>
        </p:spPr>
        <p:txBody>
          <a:bodyPr lIns="91423" tIns="45712" rIns="91423" bIns="45712">
            <a:spAutoFit/>
          </a:bodyPr>
          <a:lstStyle/>
          <a:p>
            <a:pPr marL="457200" indent="-457200">
              <a:spcBef>
                <a:spcPct val="50000"/>
              </a:spcBef>
              <a:buClr>
                <a:srgbClr val="000000"/>
              </a:buClr>
              <a:buFont typeface="Wingdings" pitchFamily="2" charset="2"/>
              <a:buNone/>
            </a:pPr>
            <a:endParaRPr lang="en-US" sz="1600" b="1">
              <a:solidFill>
                <a:schemeClr val="tx1"/>
              </a:solidFill>
            </a:endParaRPr>
          </a:p>
          <a:p>
            <a:pPr marL="457200" indent="-457200">
              <a:spcBef>
                <a:spcPct val="50000"/>
              </a:spcBef>
              <a:buClr>
                <a:schemeClr val="tx1"/>
              </a:buClr>
              <a:buFont typeface="Wingdings" pitchFamily="2" charset="2"/>
              <a:buChar char="§"/>
            </a:pPr>
            <a:r>
              <a:rPr lang="en-CA" sz="1600">
                <a:solidFill>
                  <a:schemeClr val="tx1"/>
                </a:solidFill>
              </a:rPr>
              <a:t>E-W trending  zone with Ag&gt;Au and associated Cu, W, Mo (±Pb, As). Located east of San Markito zone.</a:t>
            </a:r>
          </a:p>
          <a:p>
            <a:pPr marL="457200" indent="-457200">
              <a:spcBef>
                <a:spcPct val="50000"/>
              </a:spcBef>
              <a:buClr>
                <a:schemeClr val="tx1"/>
              </a:buClr>
              <a:buFont typeface="Wingdings" pitchFamily="2" charset="2"/>
              <a:buChar char="§"/>
            </a:pPr>
            <a:r>
              <a:rPr lang="en-CA" sz="1600">
                <a:solidFill>
                  <a:schemeClr val="tx1"/>
                </a:solidFill>
              </a:rPr>
              <a:t>Within QFP and Diorite intrusives at or near sedimentary contact.</a:t>
            </a:r>
          </a:p>
          <a:p>
            <a:pPr marL="457200" indent="-457200">
              <a:spcBef>
                <a:spcPct val="50000"/>
              </a:spcBef>
              <a:buClr>
                <a:schemeClr val="tx1"/>
              </a:buClr>
              <a:buFont typeface="Wingdings" pitchFamily="2" charset="2"/>
              <a:buChar char="§"/>
            </a:pPr>
            <a:r>
              <a:rPr lang="en-CA" sz="1600">
                <a:solidFill>
                  <a:schemeClr val="tx1"/>
                </a:solidFill>
              </a:rPr>
              <a:t>Total of 13 vein structures identified within 1000 m x 175 m zone.</a:t>
            </a:r>
          </a:p>
          <a:p>
            <a:pPr marL="457200" indent="-457200">
              <a:spcBef>
                <a:spcPct val="50000"/>
              </a:spcBef>
              <a:buClr>
                <a:schemeClr val="tx1"/>
              </a:buClr>
              <a:buFont typeface="Wingdings" pitchFamily="2" charset="2"/>
              <a:buChar char="§"/>
            </a:pPr>
            <a:r>
              <a:rPr lang="en-CA" sz="1600">
                <a:solidFill>
                  <a:schemeClr val="tx1"/>
                </a:solidFill>
              </a:rPr>
              <a:t>Grab samples report up to 927 g Ag/t and 4.296 g Au/t.</a:t>
            </a:r>
            <a:endParaRPr lang="en-US" sz="1600" baseline="30000">
              <a:solidFill>
                <a:schemeClr val="tx1"/>
              </a:solidFill>
            </a:endParaRPr>
          </a:p>
          <a:p>
            <a:pPr marL="457200" indent="-457200">
              <a:spcBef>
                <a:spcPct val="50000"/>
              </a:spcBef>
              <a:buClr>
                <a:schemeClr val="tx1"/>
              </a:buClr>
              <a:buFont typeface="Arial" charset="0"/>
              <a:buChar char="•"/>
            </a:pPr>
            <a:endParaRPr lang="en-US" sz="1400" baseline="30000">
              <a:solidFill>
                <a:schemeClr val="tx1"/>
              </a:solidFill>
            </a:endParaRPr>
          </a:p>
        </p:txBody>
      </p:sp>
      <p:sp>
        <p:nvSpPr>
          <p:cNvPr id="17" name="11 Elipse"/>
          <p:cNvSpPr/>
          <p:nvPr/>
        </p:nvSpPr>
        <p:spPr>
          <a:xfrm rot="16200000">
            <a:off x="7029450" y="2647950"/>
            <a:ext cx="639763" cy="2049463"/>
          </a:xfrm>
          <a:prstGeom prst="ellipse">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800" dirty="0"/>
          </a:p>
        </p:txBody>
      </p:sp>
      <p:sp>
        <p:nvSpPr>
          <p:cNvPr id="13" name="Slide Number Placeholder 12"/>
          <p:cNvSpPr>
            <a:spLocks noGrp="1"/>
          </p:cNvSpPr>
          <p:nvPr>
            <p:ph type="sldNum" sz="quarter" idx="12"/>
          </p:nvPr>
        </p:nvSpPr>
        <p:spPr/>
        <p:txBody>
          <a:bodyPr/>
          <a:lstStyle/>
          <a:p>
            <a:pPr>
              <a:defRPr/>
            </a:pPr>
            <a:fld id="{722D1B47-C2B9-4AD2-9224-C93FFECB720D}" type="slidenum">
              <a:rPr lang="en-US"/>
              <a:pPr>
                <a:defRPr/>
              </a:pPr>
              <a:t>12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39938" name="Rectangle 1026"/>
          <p:cNvSpPr>
            <a:spLocks noGrp="1" noChangeArrowheads="1"/>
          </p:cNvSpPr>
          <p:nvPr>
            <p:ph type="ctrTitle"/>
          </p:nvPr>
        </p:nvSpPr>
        <p:spPr>
          <a:xfrm>
            <a:off x="152400" y="304800"/>
            <a:ext cx="8839200" cy="914400"/>
          </a:xfrm>
        </p:spPr>
        <p:txBody>
          <a:bodyPr/>
          <a:lstStyle/>
          <a:p>
            <a:pPr eaLnBrk="1" hangingPunct="1"/>
            <a:r>
              <a:rPr lang="en-US" sz="2800" b="1" smtClean="0">
                <a:latin typeface="Antique Olive"/>
              </a:rPr>
              <a:t>RUFINA</a:t>
            </a:r>
          </a:p>
        </p:txBody>
      </p:sp>
      <p:pic>
        <p:nvPicPr>
          <p:cNvPr id="39939"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39940"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sp>
        <p:nvSpPr>
          <p:cNvPr id="39941" name="5 CuadroTexto"/>
          <p:cNvSpPr txBox="1">
            <a:spLocks noChangeArrowheads="1"/>
          </p:cNvSpPr>
          <p:nvPr/>
        </p:nvSpPr>
        <p:spPr bwMode="auto">
          <a:xfrm>
            <a:off x="7086600" y="2667000"/>
            <a:ext cx="1177925" cy="369888"/>
          </a:xfrm>
          <a:prstGeom prst="rect">
            <a:avLst/>
          </a:prstGeom>
          <a:noFill/>
          <a:ln w="9525">
            <a:noFill/>
            <a:miter lim="800000"/>
            <a:headEnd/>
            <a:tailEnd/>
          </a:ln>
        </p:spPr>
        <p:txBody>
          <a:bodyPr>
            <a:spAutoFit/>
          </a:bodyPr>
          <a:lstStyle/>
          <a:p>
            <a:r>
              <a:rPr lang="es-PE" sz="1800">
                <a:solidFill>
                  <a:schemeClr val="tx1"/>
                </a:solidFill>
                <a:latin typeface="Arial Black" pitchFamily="34" charset="0"/>
              </a:rPr>
              <a:t>Diorite</a:t>
            </a:r>
          </a:p>
        </p:txBody>
      </p:sp>
      <p:sp>
        <p:nvSpPr>
          <p:cNvPr id="39942" name="6 CuadroTexto"/>
          <p:cNvSpPr txBox="1">
            <a:spLocks noChangeArrowheads="1"/>
          </p:cNvSpPr>
          <p:nvPr/>
        </p:nvSpPr>
        <p:spPr bwMode="auto">
          <a:xfrm>
            <a:off x="4953000" y="3505200"/>
            <a:ext cx="1230313" cy="369888"/>
          </a:xfrm>
          <a:prstGeom prst="rect">
            <a:avLst/>
          </a:prstGeom>
          <a:noFill/>
          <a:ln w="9525">
            <a:noFill/>
            <a:miter lim="800000"/>
            <a:headEnd/>
            <a:tailEnd/>
          </a:ln>
        </p:spPr>
        <p:txBody>
          <a:bodyPr>
            <a:spAutoFit/>
          </a:bodyPr>
          <a:lstStyle/>
          <a:p>
            <a:r>
              <a:rPr lang="es-PE" sz="1800">
                <a:solidFill>
                  <a:schemeClr val="tx1"/>
                </a:solidFill>
                <a:latin typeface="Arial Black" pitchFamily="34" charset="0"/>
              </a:rPr>
              <a:t>Chimu</a:t>
            </a:r>
          </a:p>
        </p:txBody>
      </p:sp>
      <p:sp>
        <p:nvSpPr>
          <p:cNvPr id="39943" name="7 CuadroTexto"/>
          <p:cNvSpPr txBox="1">
            <a:spLocks noChangeArrowheads="1"/>
          </p:cNvSpPr>
          <p:nvPr/>
        </p:nvSpPr>
        <p:spPr bwMode="auto">
          <a:xfrm>
            <a:off x="7239000" y="3505200"/>
            <a:ext cx="785813" cy="369888"/>
          </a:xfrm>
          <a:prstGeom prst="rect">
            <a:avLst/>
          </a:prstGeom>
          <a:noFill/>
          <a:ln w="9525">
            <a:noFill/>
            <a:miter lim="800000"/>
            <a:headEnd/>
            <a:tailEnd/>
          </a:ln>
        </p:spPr>
        <p:txBody>
          <a:bodyPr>
            <a:spAutoFit/>
          </a:bodyPr>
          <a:lstStyle/>
          <a:p>
            <a:r>
              <a:rPr lang="es-PE" sz="1800">
                <a:solidFill>
                  <a:schemeClr val="tx1"/>
                </a:solidFill>
                <a:latin typeface="Arial Black" pitchFamily="34" charset="0"/>
              </a:rPr>
              <a:t>QFP</a:t>
            </a:r>
          </a:p>
        </p:txBody>
      </p:sp>
      <p:sp>
        <p:nvSpPr>
          <p:cNvPr id="39944" name="Text Box 3"/>
          <p:cNvSpPr txBox="1">
            <a:spLocks noChangeArrowheads="1"/>
          </p:cNvSpPr>
          <p:nvPr/>
        </p:nvSpPr>
        <p:spPr bwMode="auto">
          <a:xfrm>
            <a:off x="533400" y="1676400"/>
            <a:ext cx="3657600" cy="3016250"/>
          </a:xfrm>
          <a:prstGeom prst="rect">
            <a:avLst/>
          </a:prstGeom>
          <a:noFill/>
          <a:ln w="9525">
            <a:noFill/>
            <a:miter lim="800000"/>
            <a:headEnd/>
            <a:tailEnd/>
          </a:ln>
        </p:spPr>
        <p:txBody>
          <a:bodyPr lIns="91423" tIns="45712" rIns="91423" bIns="45712">
            <a:spAutoFit/>
          </a:bodyPr>
          <a:lstStyle/>
          <a:p>
            <a:pPr marL="457200" indent="-457200">
              <a:spcBef>
                <a:spcPct val="50000"/>
              </a:spcBef>
              <a:buClr>
                <a:srgbClr val="000000"/>
              </a:buClr>
              <a:buFont typeface="Wingdings" pitchFamily="2" charset="2"/>
              <a:buNone/>
            </a:pPr>
            <a:endParaRPr lang="en-US" sz="1600" b="1">
              <a:solidFill>
                <a:schemeClr val="tx1"/>
              </a:solidFill>
            </a:endParaRPr>
          </a:p>
          <a:p>
            <a:pPr marL="457200" indent="-457200">
              <a:spcBef>
                <a:spcPct val="50000"/>
              </a:spcBef>
              <a:buClr>
                <a:schemeClr val="tx1"/>
              </a:buClr>
              <a:buFont typeface="Wingdings" pitchFamily="2" charset="2"/>
              <a:buChar char="§"/>
            </a:pPr>
            <a:r>
              <a:rPr lang="en-CA" sz="1600">
                <a:solidFill>
                  <a:schemeClr val="tx1"/>
                </a:solidFill>
              </a:rPr>
              <a:t>NNE-trending  zone exhibiting Au≈Ag and As (±Cu, Mo, Sb).</a:t>
            </a:r>
          </a:p>
          <a:p>
            <a:pPr marL="457200" indent="-457200">
              <a:spcBef>
                <a:spcPct val="50000"/>
              </a:spcBef>
              <a:buClr>
                <a:schemeClr val="tx1"/>
              </a:buClr>
              <a:buFont typeface="Wingdings" pitchFamily="2" charset="2"/>
              <a:buChar char="§"/>
            </a:pPr>
            <a:r>
              <a:rPr lang="en-CA" sz="1600">
                <a:solidFill>
                  <a:schemeClr val="tx1"/>
                </a:solidFill>
              </a:rPr>
              <a:t>Localized within Diorite intrusive.</a:t>
            </a:r>
          </a:p>
          <a:p>
            <a:pPr marL="457200" indent="-457200">
              <a:spcBef>
                <a:spcPct val="50000"/>
              </a:spcBef>
              <a:buClr>
                <a:schemeClr val="tx1"/>
              </a:buClr>
              <a:buFont typeface="Wingdings" pitchFamily="2" charset="2"/>
              <a:buChar char="§"/>
            </a:pPr>
            <a:r>
              <a:rPr lang="en-CA" sz="1600">
                <a:solidFill>
                  <a:schemeClr val="tx1"/>
                </a:solidFill>
              </a:rPr>
              <a:t>Total of nine vein structures identified within 1000 m x 500 m zone.</a:t>
            </a:r>
          </a:p>
          <a:p>
            <a:pPr marL="457200" indent="-457200">
              <a:spcBef>
                <a:spcPct val="50000"/>
              </a:spcBef>
              <a:buClr>
                <a:schemeClr val="tx1"/>
              </a:buClr>
              <a:buFont typeface="Wingdings" pitchFamily="2" charset="2"/>
              <a:buChar char="§"/>
            </a:pPr>
            <a:r>
              <a:rPr lang="en-CA" sz="1600">
                <a:solidFill>
                  <a:schemeClr val="tx1"/>
                </a:solidFill>
              </a:rPr>
              <a:t>Up to 46.47 g Au/t and 95.2 g Ag/t reported in grab samples.</a:t>
            </a:r>
            <a:endParaRPr lang="en-US" sz="1600" baseline="30000">
              <a:solidFill>
                <a:schemeClr val="tx1"/>
              </a:solidFill>
            </a:endParaRPr>
          </a:p>
          <a:p>
            <a:pPr marL="457200" indent="-457200">
              <a:spcBef>
                <a:spcPct val="50000"/>
              </a:spcBef>
              <a:buClr>
                <a:schemeClr val="tx1"/>
              </a:buClr>
              <a:buFont typeface="Arial" charset="0"/>
              <a:buChar char="•"/>
            </a:pPr>
            <a:endParaRPr lang="en-US" sz="1400" baseline="30000">
              <a:solidFill>
                <a:schemeClr val="tx1"/>
              </a:solidFill>
            </a:endParaRPr>
          </a:p>
        </p:txBody>
      </p:sp>
      <p:sp>
        <p:nvSpPr>
          <p:cNvPr id="17" name="11 Elipse"/>
          <p:cNvSpPr/>
          <p:nvPr/>
        </p:nvSpPr>
        <p:spPr>
          <a:xfrm rot="16200000">
            <a:off x="7029450" y="2647950"/>
            <a:ext cx="639763" cy="2049463"/>
          </a:xfrm>
          <a:prstGeom prst="ellipse">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800" dirty="0"/>
          </a:p>
        </p:txBody>
      </p:sp>
      <p:pic>
        <p:nvPicPr>
          <p:cNvPr id="39946" name="Picture 2"/>
          <p:cNvPicPr>
            <a:picLocks noChangeAspect="1" noChangeArrowheads="1"/>
          </p:cNvPicPr>
          <p:nvPr/>
        </p:nvPicPr>
        <p:blipFill>
          <a:blip r:embed="rId6"/>
          <a:srcRect/>
          <a:stretch>
            <a:fillRect/>
          </a:stretch>
        </p:blipFill>
        <p:spPr bwMode="auto">
          <a:xfrm>
            <a:off x="4953000" y="1524000"/>
            <a:ext cx="3581400" cy="4032250"/>
          </a:xfrm>
          <a:prstGeom prst="rect">
            <a:avLst/>
          </a:prstGeom>
          <a:noFill/>
          <a:ln w="9525">
            <a:noFill/>
            <a:miter lim="800000"/>
            <a:headEnd/>
            <a:tailEnd/>
          </a:ln>
        </p:spPr>
      </p:pic>
      <p:sp>
        <p:nvSpPr>
          <p:cNvPr id="13" name="11 Elipse"/>
          <p:cNvSpPr/>
          <p:nvPr/>
        </p:nvSpPr>
        <p:spPr>
          <a:xfrm rot="12599008">
            <a:off x="6559550" y="3062288"/>
            <a:ext cx="887413" cy="1673225"/>
          </a:xfrm>
          <a:prstGeom prst="ellipse">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800" dirty="0"/>
          </a:p>
        </p:txBody>
      </p:sp>
      <p:sp>
        <p:nvSpPr>
          <p:cNvPr id="15" name="Slide Number Placeholder 14"/>
          <p:cNvSpPr>
            <a:spLocks noGrp="1"/>
          </p:cNvSpPr>
          <p:nvPr>
            <p:ph type="sldNum" sz="quarter" idx="12"/>
          </p:nvPr>
        </p:nvSpPr>
        <p:spPr/>
        <p:txBody>
          <a:bodyPr/>
          <a:lstStyle/>
          <a:p>
            <a:pPr>
              <a:defRPr/>
            </a:pPr>
            <a:fld id="{0442F33B-F0E4-4F1A-A9CD-036B57050622}" type="slidenum">
              <a:rPr lang="en-US"/>
              <a:pPr>
                <a:defRPr/>
              </a:pPr>
              <a:t>13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41986" name="Rectangle 1026"/>
          <p:cNvSpPr>
            <a:spLocks noGrp="1" noChangeArrowheads="1"/>
          </p:cNvSpPr>
          <p:nvPr>
            <p:ph type="ctrTitle"/>
          </p:nvPr>
        </p:nvSpPr>
        <p:spPr>
          <a:xfrm>
            <a:off x="152400" y="304800"/>
            <a:ext cx="8839200" cy="914400"/>
          </a:xfrm>
        </p:spPr>
        <p:txBody>
          <a:bodyPr/>
          <a:lstStyle/>
          <a:p>
            <a:pPr eaLnBrk="1" hangingPunct="1"/>
            <a:r>
              <a:rPr lang="en-US" sz="2800" b="1" smtClean="0">
                <a:latin typeface="Antique Olive"/>
              </a:rPr>
              <a:t>CCORI ORCCO</a:t>
            </a:r>
          </a:p>
        </p:txBody>
      </p:sp>
      <p:pic>
        <p:nvPicPr>
          <p:cNvPr id="41987"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41988"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pic>
        <p:nvPicPr>
          <p:cNvPr id="41989" name="Picture 2"/>
          <p:cNvPicPr>
            <a:picLocks noChangeAspect="1" noChangeArrowheads="1"/>
          </p:cNvPicPr>
          <p:nvPr/>
        </p:nvPicPr>
        <p:blipFill>
          <a:blip r:embed="rId6"/>
          <a:srcRect/>
          <a:stretch>
            <a:fillRect/>
          </a:stretch>
        </p:blipFill>
        <p:spPr bwMode="auto">
          <a:xfrm>
            <a:off x="5105400" y="1524000"/>
            <a:ext cx="3211513" cy="3646488"/>
          </a:xfrm>
          <a:prstGeom prst="rect">
            <a:avLst/>
          </a:prstGeom>
          <a:noFill/>
          <a:ln w="9525">
            <a:noFill/>
            <a:miter lim="800000"/>
            <a:headEnd/>
            <a:tailEnd/>
          </a:ln>
        </p:spPr>
      </p:pic>
      <p:sp>
        <p:nvSpPr>
          <p:cNvPr id="41990" name="Text Box 3"/>
          <p:cNvSpPr txBox="1">
            <a:spLocks noChangeArrowheads="1"/>
          </p:cNvSpPr>
          <p:nvPr/>
        </p:nvSpPr>
        <p:spPr bwMode="auto">
          <a:xfrm>
            <a:off x="685800" y="2667000"/>
            <a:ext cx="3657600" cy="1914525"/>
          </a:xfrm>
          <a:prstGeom prst="rect">
            <a:avLst/>
          </a:prstGeom>
          <a:noFill/>
          <a:ln w="9525">
            <a:noFill/>
            <a:miter lim="800000"/>
            <a:headEnd/>
            <a:tailEnd/>
          </a:ln>
        </p:spPr>
        <p:txBody>
          <a:bodyPr lIns="91423" tIns="45712" rIns="91423" bIns="45712">
            <a:spAutoFit/>
          </a:bodyPr>
          <a:lstStyle/>
          <a:p>
            <a:pPr marL="285750" indent="-285750">
              <a:spcBef>
                <a:spcPct val="20000"/>
              </a:spcBef>
              <a:buClr>
                <a:schemeClr val="tx2"/>
              </a:buClr>
              <a:buFont typeface="Wingdings" pitchFamily="2" charset="2"/>
              <a:buChar char="§"/>
            </a:pPr>
            <a:r>
              <a:rPr lang="en-CA" sz="1600">
                <a:solidFill>
                  <a:schemeClr val="tx1"/>
                </a:solidFill>
              </a:rPr>
              <a:t>Ccori Orcco  multi-phase intrusion similar to Victoria, as interpreted from magnetic survey.</a:t>
            </a:r>
          </a:p>
          <a:p>
            <a:pPr marL="285750" indent="-285750">
              <a:spcBef>
                <a:spcPct val="20000"/>
              </a:spcBef>
              <a:buClr>
                <a:schemeClr val="tx2"/>
              </a:buClr>
              <a:buFont typeface="Wingdings" pitchFamily="2" charset="2"/>
              <a:buChar char="§"/>
            </a:pPr>
            <a:r>
              <a:rPr lang="en-CA" sz="1600">
                <a:solidFill>
                  <a:schemeClr val="tx1"/>
                </a:solidFill>
              </a:rPr>
              <a:t>Possible porphyry-copper style exploration target.</a:t>
            </a:r>
          </a:p>
          <a:p>
            <a:pPr marL="285750" indent="-285750">
              <a:spcBef>
                <a:spcPct val="20000"/>
              </a:spcBef>
              <a:buClr>
                <a:schemeClr val="tx2"/>
              </a:buClr>
              <a:buFont typeface="Wingdings" pitchFamily="2" charset="2"/>
              <a:buChar char="§"/>
            </a:pPr>
            <a:r>
              <a:rPr lang="en-CA" sz="1600">
                <a:solidFill>
                  <a:schemeClr val="tx1"/>
                </a:solidFill>
              </a:rPr>
              <a:t>Anomalous Ag values associated  with intrusive.</a:t>
            </a:r>
            <a:endParaRPr lang="en-US" sz="1600">
              <a:solidFill>
                <a:schemeClr val="tx1"/>
              </a:solidFill>
            </a:endParaRPr>
          </a:p>
        </p:txBody>
      </p:sp>
      <p:sp>
        <p:nvSpPr>
          <p:cNvPr id="10" name="11 Elipse"/>
          <p:cNvSpPr/>
          <p:nvPr/>
        </p:nvSpPr>
        <p:spPr>
          <a:xfrm rot="16200000">
            <a:off x="6385718" y="2682082"/>
            <a:ext cx="1096963" cy="1676400"/>
          </a:xfrm>
          <a:prstGeom prst="ellipse">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800" dirty="0"/>
          </a:p>
        </p:txBody>
      </p:sp>
      <p:sp>
        <p:nvSpPr>
          <p:cNvPr id="12" name="Slide Number Placeholder 11"/>
          <p:cNvSpPr>
            <a:spLocks noGrp="1"/>
          </p:cNvSpPr>
          <p:nvPr>
            <p:ph type="sldNum" sz="quarter" idx="12"/>
          </p:nvPr>
        </p:nvSpPr>
        <p:spPr/>
        <p:txBody>
          <a:bodyPr/>
          <a:lstStyle/>
          <a:p>
            <a:pPr>
              <a:defRPr/>
            </a:pPr>
            <a:fld id="{977D9DEA-11A1-4F08-A4AD-B4D6F766B6F6}" type="slidenum">
              <a:rPr lang="en-US"/>
              <a:pPr>
                <a:defRPr/>
              </a:pPr>
              <a:t>14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44034" name="Rectangle 1026"/>
          <p:cNvSpPr>
            <a:spLocks noGrp="1" noChangeArrowheads="1"/>
          </p:cNvSpPr>
          <p:nvPr>
            <p:ph type="ctrTitle"/>
          </p:nvPr>
        </p:nvSpPr>
        <p:spPr>
          <a:xfrm>
            <a:off x="152400" y="304800"/>
            <a:ext cx="8839200" cy="914400"/>
          </a:xfrm>
        </p:spPr>
        <p:txBody>
          <a:bodyPr/>
          <a:lstStyle/>
          <a:p>
            <a:pPr eaLnBrk="1" hangingPunct="1"/>
            <a:r>
              <a:rPr lang="en-US" sz="2800" b="1" smtClean="0">
                <a:latin typeface="Antique Olive"/>
              </a:rPr>
              <a:t>Conceptual Models</a:t>
            </a:r>
          </a:p>
        </p:txBody>
      </p:sp>
      <p:pic>
        <p:nvPicPr>
          <p:cNvPr id="44035"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44036"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pic>
        <p:nvPicPr>
          <p:cNvPr id="44037" name="Picture 10" descr="Pages from Low sulphidation Jul07Corbett.png"/>
          <p:cNvPicPr>
            <a:picLocks noChangeAspect="1"/>
          </p:cNvPicPr>
          <p:nvPr/>
        </p:nvPicPr>
        <p:blipFill>
          <a:blip r:embed="rId6"/>
          <a:srcRect/>
          <a:stretch>
            <a:fillRect/>
          </a:stretch>
        </p:blipFill>
        <p:spPr bwMode="auto">
          <a:xfrm>
            <a:off x="1452563" y="1403350"/>
            <a:ext cx="6162675" cy="4100513"/>
          </a:xfrm>
          <a:prstGeom prst="rect">
            <a:avLst/>
          </a:prstGeom>
          <a:noFill/>
          <a:ln w="9525">
            <a:noFill/>
            <a:miter lim="800000"/>
            <a:headEnd/>
            <a:tailEnd/>
          </a:ln>
        </p:spPr>
      </p:pic>
      <p:sp>
        <p:nvSpPr>
          <p:cNvPr id="10" name="11 Elipse"/>
          <p:cNvSpPr/>
          <p:nvPr/>
        </p:nvSpPr>
        <p:spPr>
          <a:xfrm rot="16200000">
            <a:off x="6614318" y="1386682"/>
            <a:ext cx="1096963" cy="1676400"/>
          </a:xfrm>
          <a:prstGeom prst="ellipse">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800" dirty="0"/>
          </a:p>
        </p:txBody>
      </p:sp>
      <p:sp>
        <p:nvSpPr>
          <p:cNvPr id="12" name="11 Elipse"/>
          <p:cNvSpPr/>
          <p:nvPr/>
        </p:nvSpPr>
        <p:spPr>
          <a:xfrm rot="16200000">
            <a:off x="6233318" y="2758282"/>
            <a:ext cx="1096963" cy="1676400"/>
          </a:xfrm>
          <a:prstGeom prst="ellipse">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800" dirty="0"/>
          </a:p>
        </p:txBody>
      </p:sp>
      <p:sp>
        <p:nvSpPr>
          <p:cNvPr id="13" name="11 Elipse"/>
          <p:cNvSpPr/>
          <p:nvPr/>
        </p:nvSpPr>
        <p:spPr>
          <a:xfrm rot="16200000">
            <a:off x="4480718" y="2986882"/>
            <a:ext cx="1096963" cy="1676400"/>
          </a:xfrm>
          <a:prstGeom prst="ellipse">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800" dirty="0"/>
          </a:p>
        </p:txBody>
      </p:sp>
      <p:sp>
        <p:nvSpPr>
          <p:cNvPr id="14" name="11 Elipse"/>
          <p:cNvSpPr/>
          <p:nvPr/>
        </p:nvSpPr>
        <p:spPr>
          <a:xfrm rot="16200000">
            <a:off x="3947318" y="1615282"/>
            <a:ext cx="1096963" cy="1676400"/>
          </a:xfrm>
          <a:prstGeom prst="ellipse">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800" dirty="0"/>
          </a:p>
        </p:txBody>
      </p:sp>
      <p:sp>
        <p:nvSpPr>
          <p:cNvPr id="44042" name="TextBox 14"/>
          <p:cNvSpPr txBox="1">
            <a:spLocks noChangeArrowheads="1"/>
          </p:cNvSpPr>
          <p:nvPr/>
        </p:nvSpPr>
        <p:spPr bwMode="auto">
          <a:xfrm>
            <a:off x="7620000" y="1676400"/>
            <a:ext cx="685800" cy="338138"/>
          </a:xfrm>
          <a:prstGeom prst="rect">
            <a:avLst/>
          </a:prstGeom>
          <a:solidFill>
            <a:srgbClr val="FFFF00"/>
          </a:solidFill>
          <a:ln w="9525">
            <a:solidFill>
              <a:schemeClr val="bg1"/>
            </a:solidFill>
            <a:miter lim="800000"/>
            <a:headEnd/>
            <a:tailEnd/>
          </a:ln>
        </p:spPr>
        <p:txBody>
          <a:bodyPr>
            <a:spAutoFit/>
          </a:bodyPr>
          <a:lstStyle/>
          <a:p>
            <a:pPr algn="ctr">
              <a:buClr>
                <a:schemeClr val="tx2"/>
              </a:buClr>
            </a:pPr>
            <a:r>
              <a:rPr lang="en-CA" sz="800" b="1">
                <a:solidFill>
                  <a:schemeClr val="tx1"/>
                </a:solidFill>
              </a:rPr>
              <a:t>SAN MARKITO</a:t>
            </a:r>
          </a:p>
        </p:txBody>
      </p:sp>
      <p:sp>
        <p:nvSpPr>
          <p:cNvPr id="44043" name="TextBox 15"/>
          <p:cNvSpPr txBox="1">
            <a:spLocks noChangeArrowheads="1"/>
          </p:cNvSpPr>
          <p:nvPr/>
        </p:nvSpPr>
        <p:spPr bwMode="auto">
          <a:xfrm>
            <a:off x="7467600" y="3276600"/>
            <a:ext cx="685800" cy="215900"/>
          </a:xfrm>
          <a:prstGeom prst="rect">
            <a:avLst/>
          </a:prstGeom>
          <a:solidFill>
            <a:srgbClr val="FFFF00"/>
          </a:solidFill>
          <a:ln w="9525">
            <a:solidFill>
              <a:schemeClr val="bg1"/>
            </a:solidFill>
            <a:miter lim="800000"/>
            <a:headEnd/>
            <a:tailEnd/>
          </a:ln>
        </p:spPr>
        <p:txBody>
          <a:bodyPr>
            <a:spAutoFit/>
          </a:bodyPr>
          <a:lstStyle/>
          <a:p>
            <a:pPr algn="ctr">
              <a:buClr>
                <a:schemeClr val="tx2"/>
              </a:buClr>
            </a:pPr>
            <a:r>
              <a:rPr lang="en-CA" sz="800" b="1">
                <a:solidFill>
                  <a:schemeClr val="tx1"/>
                </a:solidFill>
              </a:rPr>
              <a:t>VICTORIA</a:t>
            </a:r>
          </a:p>
        </p:txBody>
      </p:sp>
      <p:sp>
        <p:nvSpPr>
          <p:cNvPr id="44044" name="TextBox 16"/>
          <p:cNvSpPr txBox="1">
            <a:spLocks noChangeArrowheads="1"/>
          </p:cNvSpPr>
          <p:nvPr/>
        </p:nvSpPr>
        <p:spPr bwMode="auto">
          <a:xfrm>
            <a:off x="3886200" y="3733800"/>
            <a:ext cx="685800" cy="338138"/>
          </a:xfrm>
          <a:prstGeom prst="rect">
            <a:avLst/>
          </a:prstGeom>
          <a:solidFill>
            <a:srgbClr val="FFFF00"/>
          </a:solidFill>
          <a:ln w="9525">
            <a:solidFill>
              <a:schemeClr val="bg1"/>
            </a:solidFill>
            <a:miter lim="800000"/>
            <a:headEnd/>
            <a:tailEnd/>
          </a:ln>
        </p:spPr>
        <p:txBody>
          <a:bodyPr>
            <a:spAutoFit/>
          </a:bodyPr>
          <a:lstStyle/>
          <a:p>
            <a:pPr algn="ctr">
              <a:buClr>
                <a:schemeClr val="tx2"/>
              </a:buClr>
            </a:pPr>
            <a:r>
              <a:rPr lang="en-CA" sz="800" b="1">
                <a:solidFill>
                  <a:schemeClr val="tx1"/>
                </a:solidFill>
              </a:rPr>
              <a:t>CCORI ORCCO</a:t>
            </a:r>
          </a:p>
        </p:txBody>
      </p:sp>
      <p:sp>
        <p:nvSpPr>
          <p:cNvPr id="44045" name="TextBox 17"/>
          <p:cNvSpPr txBox="1">
            <a:spLocks noChangeArrowheads="1"/>
          </p:cNvSpPr>
          <p:nvPr/>
        </p:nvSpPr>
        <p:spPr bwMode="auto">
          <a:xfrm>
            <a:off x="4419600" y="1600200"/>
            <a:ext cx="685800" cy="215900"/>
          </a:xfrm>
          <a:prstGeom prst="rect">
            <a:avLst/>
          </a:prstGeom>
          <a:solidFill>
            <a:srgbClr val="FFFF00"/>
          </a:solidFill>
          <a:ln w="9525">
            <a:solidFill>
              <a:schemeClr val="bg1"/>
            </a:solidFill>
            <a:miter lim="800000"/>
            <a:headEnd/>
            <a:tailEnd/>
          </a:ln>
        </p:spPr>
        <p:txBody>
          <a:bodyPr>
            <a:spAutoFit/>
          </a:bodyPr>
          <a:lstStyle/>
          <a:p>
            <a:pPr algn="ctr">
              <a:buClr>
                <a:schemeClr val="tx2"/>
              </a:buClr>
            </a:pPr>
            <a:r>
              <a:rPr lang="en-CA" sz="800" b="1">
                <a:solidFill>
                  <a:schemeClr val="tx1"/>
                </a:solidFill>
              </a:rPr>
              <a:t>RUFINA</a:t>
            </a:r>
          </a:p>
        </p:txBody>
      </p:sp>
      <p:sp>
        <p:nvSpPr>
          <p:cNvPr id="44046" name="TextBox 18"/>
          <p:cNvSpPr txBox="1">
            <a:spLocks noChangeArrowheads="1"/>
          </p:cNvSpPr>
          <p:nvPr/>
        </p:nvSpPr>
        <p:spPr bwMode="auto">
          <a:xfrm>
            <a:off x="2819400" y="5105400"/>
            <a:ext cx="3505200" cy="184150"/>
          </a:xfrm>
          <a:prstGeom prst="rect">
            <a:avLst/>
          </a:prstGeom>
          <a:solidFill>
            <a:srgbClr val="D0E2FA"/>
          </a:solidFill>
          <a:ln w="9525">
            <a:noFill/>
            <a:miter lim="800000"/>
            <a:headEnd/>
            <a:tailEnd/>
          </a:ln>
        </p:spPr>
        <p:txBody>
          <a:bodyPr>
            <a:spAutoFit/>
          </a:bodyPr>
          <a:lstStyle/>
          <a:p>
            <a:pPr algn="ctr">
              <a:buClr>
                <a:schemeClr val="tx2"/>
              </a:buClr>
            </a:pPr>
            <a:r>
              <a:rPr lang="en-CA" sz="600" b="1">
                <a:solidFill>
                  <a:schemeClr val="tx1"/>
                </a:solidFill>
              </a:rPr>
              <a:t>After Corbett, 2007: Cotrols to iow Sulphidation epithermal Au-Ag mineralization</a:t>
            </a:r>
          </a:p>
        </p:txBody>
      </p:sp>
      <p:sp>
        <p:nvSpPr>
          <p:cNvPr id="21" name="Slide Number Placeholder 20"/>
          <p:cNvSpPr>
            <a:spLocks noGrp="1"/>
          </p:cNvSpPr>
          <p:nvPr>
            <p:ph type="sldNum" sz="quarter" idx="12"/>
          </p:nvPr>
        </p:nvSpPr>
        <p:spPr/>
        <p:txBody>
          <a:bodyPr/>
          <a:lstStyle/>
          <a:p>
            <a:pPr>
              <a:defRPr/>
            </a:pPr>
            <a:fld id="{5592B204-CF40-482E-BB13-959D2341AD8E}" type="slidenum">
              <a:rPr lang="en-US"/>
              <a:pPr>
                <a:defRPr/>
              </a:pPr>
              <a:t>15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46082" name="Rectangle 1026"/>
          <p:cNvSpPr>
            <a:spLocks noGrp="1" noChangeArrowheads="1"/>
          </p:cNvSpPr>
          <p:nvPr>
            <p:ph type="ctrTitle"/>
          </p:nvPr>
        </p:nvSpPr>
        <p:spPr>
          <a:xfrm>
            <a:off x="152400" y="304800"/>
            <a:ext cx="8839200" cy="914400"/>
          </a:xfrm>
        </p:spPr>
        <p:txBody>
          <a:bodyPr/>
          <a:lstStyle/>
          <a:p>
            <a:pPr eaLnBrk="1" hangingPunct="1"/>
            <a:r>
              <a:rPr lang="en-US" sz="2800" b="1" smtClean="0">
                <a:latin typeface="Antique Olive"/>
              </a:rPr>
              <a:t>La Victoria Project</a:t>
            </a:r>
            <a:br>
              <a:rPr lang="en-US" sz="2800" b="1" smtClean="0">
                <a:latin typeface="Antique Olive"/>
              </a:rPr>
            </a:br>
            <a:r>
              <a:rPr lang="en-US" sz="2800" b="1" smtClean="0">
                <a:latin typeface="Antique Olive"/>
              </a:rPr>
              <a:t>Exploration</a:t>
            </a:r>
          </a:p>
        </p:txBody>
      </p:sp>
      <p:pic>
        <p:nvPicPr>
          <p:cNvPr id="46083"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46084"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sp>
        <p:nvSpPr>
          <p:cNvPr id="8" name="Rectangle 7"/>
          <p:cNvSpPr/>
          <p:nvPr/>
        </p:nvSpPr>
        <p:spPr>
          <a:xfrm>
            <a:off x="457200" y="1676400"/>
            <a:ext cx="5410200" cy="5093703"/>
          </a:xfrm>
          <a:prstGeom prst="rect">
            <a:avLst/>
          </a:prstGeom>
        </p:spPr>
        <p:txBody>
          <a:bodyPr>
            <a:spAutoFit/>
          </a:bodyPr>
          <a:lstStyle/>
          <a:p>
            <a:pPr marL="358775" lvl="2" indent="-285750" algn="just">
              <a:spcBef>
                <a:spcPct val="50000"/>
              </a:spcBef>
              <a:buClr>
                <a:schemeClr val="tx1"/>
              </a:buClr>
              <a:buFont typeface="Wingdings" pitchFamily="2" charset="2"/>
              <a:buChar char="§"/>
              <a:defRPr/>
            </a:pPr>
            <a:r>
              <a:rPr lang="en-US" sz="1600" dirty="0" err="1">
                <a:solidFill>
                  <a:schemeClr val="tx1"/>
                </a:solidFill>
              </a:rPr>
              <a:t>Eloro</a:t>
            </a:r>
            <a:r>
              <a:rPr lang="en-US" sz="1600" dirty="0">
                <a:solidFill>
                  <a:schemeClr val="tx1"/>
                </a:solidFill>
              </a:rPr>
              <a:t> option to fund exploration work over the next four years: </a:t>
            </a:r>
            <a:r>
              <a:rPr lang="en-US" sz="1600" dirty="0" err="1">
                <a:solidFill>
                  <a:schemeClr val="tx1"/>
                </a:solidFill>
              </a:rPr>
              <a:t>Yr</a:t>
            </a:r>
            <a:r>
              <a:rPr lang="en-US" sz="1600" dirty="0">
                <a:solidFill>
                  <a:schemeClr val="tx1"/>
                </a:solidFill>
              </a:rPr>
              <a:t> 1 - $250,000; </a:t>
            </a:r>
            <a:r>
              <a:rPr lang="en-US" sz="1600" dirty="0" err="1">
                <a:solidFill>
                  <a:schemeClr val="tx1"/>
                </a:solidFill>
              </a:rPr>
              <a:t>Yr</a:t>
            </a:r>
            <a:r>
              <a:rPr lang="en-US" sz="1600" dirty="0">
                <a:solidFill>
                  <a:schemeClr val="tx1"/>
                </a:solidFill>
              </a:rPr>
              <a:t> 2 - $350,000; </a:t>
            </a:r>
            <a:r>
              <a:rPr lang="en-US" sz="1600" dirty="0" err="1">
                <a:solidFill>
                  <a:schemeClr val="tx1"/>
                </a:solidFill>
              </a:rPr>
              <a:t>Yr</a:t>
            </a:r>
            <a:r>
              <a:rPr lang="en-US" sz="1600" dirty="0">
                <a:solidFill>
                  <a:schemeClr val="tx1"/>
                </a:solidFill>
              </a:rPr>
              <a:t> 3 - $400,000; and </a:t>
            </a:r>
            <a:r>
              <a:rPr lang="en-US" sz="1600" dirty="0" err="1">
                <a:solidFill>
                  <a:schemeClr val="tx1"/>
                </a:solidFill>
              </a:rPr>
              <a:t>Yr</a:t>
            </a:r>
            <a:r>
              <a:rPr lang="en-US" sz="1600" dirty="0">
                <a:solidFill>
                  <a:schemeClr val="tx1"/>
                </a:solidFill>
              </a:rPr>
              <a:t> 4 - $500,000. Total: $1.5 M.</a:t>
            </a:r>
          </a:p>
          <a:p>
            <a:pPr marL="358775" lvl="2" indent="-285750" algn="just">
              <a:spcBef>
                <a:spcPct val="50000"/>
              </a:spcBef>
              <a:buClr>
                <a:schemeClr val="tx1"/>
              </a:buClr>
              <a:buFont typeface="Wingdings" pitchFamily="2" charset="2"/>
              <a:buChar char="§"/>
              <a:defRPr/>
            </a:pPr>
            <a:r>
              <a:rPr lang="en-US" sz="1600" dirty="0" err="1">
                <a:solidFill>
                  <a:schemeClr val="tx1"/>
                </a:solidFill>
              </a:rPr>
              <a:t>Tartisan</a:t>
            </a:r>
            <a:r>
              <a:rPr lang="en-US" sz="1600" dirty="0">
                <a:solidFill>
                  <a:schemeClr val="tx1"/>
                </a:solidFill>
              </a:rPr>
              <a:t> is project operator, overseen by joint </a:t>
            </a:r>
            <a:r>
              <a:rPr lang="en-US" sz="1600" dirty="0" smtClean="0">
                <a:solidFill>
                  <a:schemeClr val="tx1"/>
                </a:solidFill>
              </a:rPr>
              <a:t>exploration </a:t>
            </a:r>
            <a:r>
              <a:rPr lang="en-US" sz="1600" dirty="0">
                <a:solidFill>
                  <a:schemeClr val="tx1"/>
                </a:solidFill>
              </a:rPr>
              <a:t>committee of </a:t>
            </a:r>
            <a:r>
              <a:rPr lang="en-US" sz="1600" dirty="0" err="1" smtClean="0">
                <a:solidFill>
                  <a:schemeClr val="tx1"/>
                </a:solidFill>
              </a:rPr>
              <a:t>Tartisan</a:t>
            </a:r>
            <a:r>
              <a:rPr lang="en-US" sz="1600" dirty="0" smtClean="0">
                <a:solidFill>
                  <a:schemeClr val="tx1"/>
                </a:solidFill>
              </a:rPr>
              <a:t> (1member) </a:t>
            </a:r>
            <a:r>
              <a:rPr lang="en-US" sz="1600" dirty="0">
                <a:solidFill>
                  <a:schemeClr val="tx1"/>
                </a:solidFill>
              </a:rPr>
              <a:t>and </a:t>
            </a:r>
            <a:r>
              <a:rPr lang="en-US" sz="1600" dirty="0" err="1" smtClean="0">
                <a:solidFill>
                  <a:schemeClr val="tx1"/>
                </a:solidFill>
              </a:rPr>
              <a:t>Eloro</a:t>
            </a:r>
            <a:r>
              <a:rPr lang="en-US" sz="1600" dirty="0" smtClean="0">
                <a:solidFill>
                  <a:schemeClr val="tx1"/>
                </a:solidFill>
              </a:rPr>
              <a:t> (2 members).</a:t>
            </a:r>
            <a:endParaRPr lang="en-US" sz="1600" dirty="0">
              <a:solidFill>
                <a:schemeClr val="tx1"/>
              </a:solidFill>
            </a:endParaRPr>
          </a:p>
          <a:p>
            <a:pPr marL="358775" lvl="2" indent="-285750" algn="just">
              <a:spcBef>
                <a:spcPct val="50000"/>
              </a:spcBef>
              <a:buClr>
                <a:schemeClr val="tx1"/>
              </a:buClr>
              <a:buFont typeface="Wingdings" pitchFamily="2" charset="2"/>
              <a:buChar char="§"/>
              <a:defRPr/>
            </a:pPr>
            <a:r>
              <a:rPr lang="en-US" sz="1600" dirty="0">
                <a:solidFill>
                  <a:schemeClr val="tx1"/>
                </a:solidFill>
              </a:rPr>
              <a:t>Phase 1: Drill program (min. 1,000 m) to test San </a:t>
            </a:r>
            <a:r>
              <a:rPr lang="en-US" sz="1600" dirty="0" err="1">
                <a:solidFill>
                  <a:schemeClr val="tx1"/>
                </a:solidFill>
              </a:rPr>
              <a:t>Markito</a:t>
            </a:r>
            <a:r>
              <a:rPr lang="en-US" sz="1600" dirty="0">
                <a:solidFill>
                  <a:schemeClr val="tx1"/>
                </a:solidFill>
              </a:rPr>
              <a:t> IP target.</a:t>
            </a:r>
          </a:p>
          <a:p>
            <a:pPr marL="358775" lvl="2" indent="-285750" algn="just">
              <a:spcBef>
                <a:spcPct val="50000"/>
              </a:spcBef>
              <a:buClr>
                <a:schemeClr val="tx1"/>
              </a:buClr>
              <a:buFont typeface="Wingdings" pitchFamily="2" charset="2"/>
              <a:buChar char="§"/>
              <a:defRPr/>
            </a:pPr>
            <a:r>
              <a:rPr lang="en-US" sz="1600" dirty="0">
                <a:solidFill>
                  <a:schemeClr val="tx1"/>
                </a:solidFill>
              </a:rPr>
              <a:t>Follow-up exploration phases to test other known parts of the property area.</a:t>
            </a:r>
            <a:endParaRPr lang="en-US" sz="1600" b="1" dirty="0">
              <a:solidFill>
                <a:schemeClr val="tx1"/>
              </a:solidFill>
            </a:endParaRPr>
          </a:p>
          <a:p>
            <a:pPr marL="358775" lvl="2" indent="-285750" algn="just">
              <a:spcBef>
                <a:spcPct val="50000"/>
              </a:spcBef>
              <a:spcAft>
                <a:spcPts val="600"/>
              </a:spcAft>
              <a:buClr>
                <a:schemeClr val="tx1"/>
              </a:buClr>
              <a:buFont typeface="Wingdings" pitchFamily="2" charset="2"/>
              <a:buChar char="§"/>
              <a:defRPr/>
            </a:pPr>
            <a:r>
              <a:rPr lang="en-US" sz="1600" dirty="0">
                <a:solidFill>
                  <a:schemeClr val="tx1"/>
                </a:solidFill>
              </a:rPr>
              <a:t>Secondary raise by </a:t>
            </a:r>
            <a:r>
              <a:rPr lang="en-US" sz="1600" dirty="0" err="1">
                <a:solidFill>
                  <a:schemeClr val="tx1"/>
                </a:solidFill>
              </a:rPr>
              <a:t>Tartisan</a:t>
            </a:r>
            <a:r>
              <a:rPr lang="en-US" sz="1600" dirty="0">
                <a:solidFill>
                  <a:schemeClr val="tx1"/>
                </a:solidFill>
              </a:rPr>
              <a:t> for:</a:t>
            </a:r>
          </a:p>
          <a:p>
            <a:pPr marL="815975" lvl="3" indent="-285750" algn="just">
              <a:buClr>
                <a:schemeClr val="tx1"/>
              </a:buClr>
              <a:buFont typeface="Arial" charset="0"/>
              <a:buChar char="•"/>
              <a:defRPr/>
            </a:pPr>
            <a:r>
              <a:rPr lang="en-US" sz="1600" dirty="0">
                <a:solidFill>
                  <a:schemeClr val="tx1"/>
                </a:solidFill>
              </a:rPr>
              <a:t>corporate administration</a:t>
            </a:r>
          </a:p>
          <a:p>
            <a:pPr marL="815975" lvl="3" indent="-285750" algn="just">
              <a:buClr>
                <a:schemeClr val="tx1"/>
              </a:buClr>
              <a:buFont typeface="Arial" charset="0"/>
              <a:buChar char="•"/>
              <a:defRPr/>
            </a:pPr>
            <a:r>
              <a:rPr lang="en-US" sz="1600" dirty="0">
                <a:solidFill>
                  <a:schemeClr val="tx1"/>
                </a:solidFill>
              </a:rPr>
              <a:t>land acquisition, environmental studies, CSR</a:t>
            </a:r>
          </a:p>
          <a:p>
            <a:pPr marL="815975" lvl="3" indent="-285750" algn="just">
              <a:buClr>
                <a:schemeClr val="tx1"/>
              </a:buClr>
              <a:buFont typeface="Arial" charset="0"/>
              <a:buChar char="•"/>
              <a:defRPr/>
            </a:pPr>
            <a:r>
              <a:rPr lang="en-US" sz="1600" dirty="0">
                <a:solidFill>
                  <a:schemeClr val="tx1"/>
                </a:solidFill>
              </a:rPr>
              <a:t>examination of unexplored areas of </a:t>
            </a:r>
            <a:r>
              <a:rPr lang="en-US" sz="1600" dirty="0" smtClean="0">
                <a:solidFill>
                  <a:schemeClr val="tx1"/>
                </a:solidFill>
              </a:rPr>
              <a:t>property</a:t>
            </a:r>
          </a:p>
          <a:p>
            <a:pPr marL="815975" lvl="3" indent="-285750" algn="just">
              <a:buClr>
                <a:schemeClr val="tx1"/>
              </a:buClr>
              <a:buFont typeface="Arial" charset="0"/>
              <a:buChar char="•"/>
              <a:defRPr/>
            </a:pPr>
            <a:r>
              <a:rPr lang="en-US" sz="1600" dirty="0" smtClean="0">
                <a:solidFill>
                  <a:schemeClr val="tx1"/>
                </a:solidFill>
                <a:effectLst>
                  <a:outerShdw blurRad="38100" dist="38100" dir="2700000" algn="tl">
                    <a:srgbClr val="000000"/>
                  </a:outerShdw>
                </a:effectLst>
              </a:rPr>
              <a:t>To acquire opportunistic available properties and projects in Peru and Ontario/Quebec with a view to unlocking value while awaiting improving market conditions.</a:t>
            </a:r>
            <a:endParaRPr lang="en-CA" sz="1600" dirty="0">
              <a:effectLst>
                <a:outerShdw blurRad="38100" dist="38100" dir="2700000" algn="tl">
                  <a:srgbClr val="000000"/>
                </a:outerShdw>
              </a:effectLst>
            </a:endParaRPr>
          </a:p>
        </p:txBody>
      </p:sp>
      <p:pic>
        <p:nvPicPr>
          <p:cNvPr id="46086" name="Picture 64" descr="C:\Documents and Settings\Tweety\Desktop\tartisan\expenses.jpg"/>
          <p:cNvPicPr>
            <a:picLocks noChangeAspect="1" noChangeArrowheads="1"/>
          </p:cNvPicPr>
          <p:nvPr/>
        </p:nvPicPr>
        <p:blipFill>
          <a:blip r:embed="rId6"/>
          <a:srcRect/>
          <a:stretch>
            <a:fillRect/>
          </a:stretch>
        </p:blipFill>
        <p:spPr bwMode="auto">
          <a:xfrm>
            <a:off x="6172200" y="3962400"/>
            <a:ext cx="2527300" cy="1612900"/>
          </a:xfrm>
          <a:prstGeom prst="rect">
            <a:avLst/>
          </a:prstGeom>
          <a:noFill/>
          <a:ln w="9525">
            <a:noFill/>
            <a:miter lim="800000"/>
            <a:headEnd/>
            <a:tailEnd/>
          </a:ln>
        </p:spPr>
      </p:pic>
      <p:pic>
        <p:nvPicPr>
          <p:cNvPr id="46087" name="Picture 9" descr="Fig2A-i50m (2).tif"/>
          <p:cNvPicPr>
            <a:picLocks noChangeAspect="1"/>
          </p:cNvPicPr>
          <p:nvPr/>
        </p:nvPicPr>
        <p:blipFill>
          <a:blip r:embed="rId7"/>
          <a:srcRect/>
          <a:stretch>
            <a:fillRect/>
          </a:stretch>
        </p:blipFill>
        <p:spPr bwMode="auto">
          <a:xfrm>
            <a:off x="6172200" y="1981200"/>
            <a:ext cx="2543175" cy="1843088"/>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ADF67942-60C8-4770-A71F-21986FE36499}" type="slidenum">
              <a:rPr lang="en-US"/>
              <a:pPr>
                <a:defRPr/>
              </a:pPr>
              <a:t>16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48130" name="Rectangle 1026"/>
          <p:cNvSpPr>
            <a:spLocks noGrp="1" noChangeArrowheads="1"/>
          </p:cNvSpPr>
          <p:nvPr>
            <p:ph type="ctrTitle"/>
          </p:nvPr>
        </p:nvSpPr>
        <p:spPr>
          <a:xfrm>
            <a:off x="152400" y="304800"/>
            <a:ext cx="8839200" cy="914400"/>
          </a:xfrm>
        </p:spPr>
        <p:txBody>
          <a:bodyPr/>
          <a:lstStyle/>
          <a:p>
            <a:pPr eaLnBrk="1" hangingPunct="1"/>
            <a:r>
              <a:rPr lang="en-US" sz="2800" b="1" i="1" smtClean="0">
                <a:latin typeface="Antique Olive"/>
              </a:rPr>
              <a:t>Why Tartisan?</a:t>
            </a:r>
          </a:p>
        </p:txBody>
      </p:sp>
      <p:sp>
        <p:nvSpPr>
          <p:cNvPr id="48131" name="Text Box 1027"/>
          <p:cNvSpPr txBox="1">
            <a:spLocks noChangeArrowheads="1"/>
          </p:cNvSpPr>
          <p:nvPr/>
        </p:nvSpPr>
        <p:spPr bwMode="auto">
          <a:xfrm>
            <a:off x="152400" y="1600200"/>
            <a:ext cx="8763000" cy="3862580"/>
          </a:xfrm>
          <a:prstGeom prst="rect">
            <a:avLst/>
          </a:prstGeom>
          <a:noFill/>
          <a:ln w="9525">
            <a:noFill/>
            <a:miter lim="800000"/>
            <a:headEnd/>
            <a:tailEnd/>
          </a:ln>
        </p:spPr>
        <p:txBody>
          <a:bodyPr lIns="91423" tIns="45712" rIns="91423" bIns="45712">
            <a:spAutoFit/>
          </a:bodyPr>
          <a:lstStyle/>
          <a:p>
            <a:pPr marL="914400" lvl="1" indent="-457200" algn="just">
              <a:spcBef>
                <a:spcPct val="50000"/>
              </a:spcBef>
            </a:pPr>
            <a:endParaRPr lang="en-US" sz="1600" b="1" dirty="0">
              <a:solidFill>
                <a:srgbClr val="000000"/>
              </a:solidFill>
            </a:endParaRPr>
          </a:p>
          <a:p>
            <a:pPr marL="914400" lvl="1" indent="-457200" algn="just">
              <a:spcBef>
                <a:spcPct val="50000"/>
              </a:spcBef>
              <a:buFont typeface="Wingdings" pitchFamily="2" charset="2"/>
              <a:buChar char="§"/>
            </a:pPr>
            <a:r>
              <a:rPr lang="en-US" sz="1600" dirty="0">
                <a:solidFill>
                  <a:srgbClr val="000000"/>
                </a:solidFill>
              </a:rPr>
              <a:t>Flagship </a:t>
            </a:r>
            <a:r>
              <a:rPr lang="en-US" sz="1600" b="1" i="1" dirty="0">
                <a:solidFill>
                  <a:srgbClr val="000000"/>
                </a:solidFill>
              </a:rPr>
              <a:t>La Victoria Project </a:t>
            </a:r>
            <a:r>
              <a:rPr lang="en-US" sz="1600" dirty="0">
                <a:solidFill>
                  <a:srgbClr val="000000"/>
                </a:solidFill>
              </a:rPr>
              <a:t>in the North-Central Mineral Belt of Per</a:t>
            </a:r>
            <a:r>
              <a:rPr lang="es-PE" sz="1600" dirty="0">
                <a:solidFill>
                  <a:srgbClr val="000000"/>
                </a:solidFill>
              </a:rPr>
              <a:t>ú.</a:t>
            </a:r>
          </a:p>
          <a:p>
            <a:pPr marL="914400" lvl="1" indent="-457200" algn="just">
              <a:spcBef>
                <a:spcPct val="50000"/>
              </a:spcBef>
              <a:buFont typeface="Wingdings" pitchFamily="2" charset="2"/>
              <a:buChar char="§"/>
            </a:pPr>
            <a:r>
              <a:rPr lang="es-PE" sz="1600" dirty="0">
                <a:solidFill>
                  <a:srgbClr val="000000"/>
                </a:solidFill>
              </a:rPr>
              <a:t>Exploration funding to be provided by Eloro Resources Ltd.: option to earn-in to </a:t>
            </a:r>
            <a:r>
              <a:rPr lang="es-PE" sz="1600" dirty="0" smtClean="0">
                <a:solidFill>
                  <a:srgbClr val="000000"/>
                </a:solidFill>
              </a:rPr>
              <a:t>60/40 </a:t>
            </a:r>
            <a:r>
              <a:rPr lang="es-PE" sz="1600" dirty="0">
                <a:solidFill>
                  <a:srgbClr val="000000"/>
                </a:solidFill>
              </a:rPr>
              <a:t>Joint Venture by </a:t>
            </a:r>
            <a:r>
              <a:rPr lang="es-PE" sz="1600" b="1" dirty="0">
                <a:solidFill>
                  <a:srgbClr val="000000"/>
                </a:solidFill>
              </a:rPr>
              <a:t>funding $1.5 M  in exploration over the next four years</a:t>
            </a:r>
            <a:r>
              <a:rPr lang="es-PE" sz="1600" dirty="0">
                <a:solidFill>
                  <a:srgbClr val="000000"/>
                </a:solidFill>
              </a:rPr>
              <a:t>.</a:t>
            </a:r>
            <a:endParaRPr lang="en-US" sz="1600" dirty="0">
              <a:solidFill>
                <a:srgbClr val="000000"/>
              </a:solidFill>
            </a:endParaRPr>
          </a:p>
          <a:p>
            <a:pPr marL="914400" lvl="1" indent="-457200" algn="just">
              <a:spcBef>
                <a:spcPct val="50000"/>
              </a:spcBef>
              <a:buFont typeface="Wingdings" pitchFamily="2" charset="2"/>
              <a:buChar char="§"/>
            </a:pPr>
            <a:r>
              <a:rPr lang="en-US" sz="1600" dirty="0">
                <a:solidFill>
                  <a:srgbClr val="000000"/>
                </a:solidFill>
              </a:rPr>
              <a:t>Geological setting, similar to producing mines in the area, presents excellent potential for epithermal precious-metal and porphyry</a:t>
            </a:r>
            <a:r>
              <a:rPr lang="en-CA" sz="1600" dirty="0">
                <a:solidFill>
                  <a:srgbClr val="000000"/>
                </a:solidFill>
              </a:rPr>
              <a:t>-style copper mineralization.</a:t>
            </a:r>
            <a:endParaRPr lang="en-US" sz="1600" dirty="0">
              <a:solidFill>
                <a:srgbClr val="000000"/>
              </a:solidFill>
            </a:endParaRPr>
          </a:p>
          <a:p>
            <a:pPr marL="914400" lvl="1" indent="-457200" algn="just">
              <a:spcBef>
                <a:spcPct val="50000"/>
              </a:spcBef>
              <a:buFont typeface="Wingdings" pitchFamily="2" charset="2"/>
              <a:buChar char="§"/>
            </a:pPr>
            <a:r>
              <a:rPr lang="en-US" sz="1600" dirty="0">
                <a:solidFill>
                  <a:srgbClr val="000000"/>
                </a:solidFill>
              </a:rPr>
              <a:t>La </a:t>
            </a:r>
            <a:r>
              <a:rPr lang="en-US" sz="1600" dirty="0" err="1">
                <a:solidFill>
                  <a:srgbClr val="000000"/>
                </a:solidFill>
              </a:rPr>
              <a:t>Republica</a:t>
            </a:r>
            <a:r>
              <a:rPr lang="en-US" sz="1600" dirty="0">
                <a:solidFill>
                  <a:srgbClr val="000000"/>
                </a:solidFill>
              </a:rPr>
              <a:t> del </a:t>
            </a:r>
            <a:r>
              <a:rPr lang="en-US" sz="1600" dirty="0" err="1">
                <a:solidFill>
                  <a:srgbClr val="000000"/>
                </a:solidFill>
              </a:rPr>
              <a:t>Perú</a:t>
            </a:r>
            <a:r>
              <a:rPr lang="en-US" sz="1600" dirty="0">
                <a:solidFill>
                  <a:srgbClr val="000000"/>
                </a:solidFill>
              </a:rPr>
              <a:t> has a stable, responsible government with an open door to foreign mining investment and repatriation of those investments.</a:t>
            </a:r>
            <a:endParaRPr lang="en-US" sz="1600" b="1" dirty="0">
              <a:solidFill>
                <a:srgbClr val="000000"/>
              </a:solidFill>
            </a:endParaRPr>
          </a:p>
          <a:p>
            <a:pPr marL="914400" lvl="1" indent="-457200" algn="just">
              <a:spcBef>
                <a:spcPct val="50000"/>
              </a:spcBef>
              <a:buFont typeface="Wingdings" pitchFamily="2" charset="2"/>
              <a:buChar char="§"/>
            </a:pPr>
            <a:r>
              <a:rPr lang="en-US" sz="1600" dirty="0">
                <a:solidFill>
                  <a:srgbClr val="000000"/>
                </a:solidFill>
              </a:rPr>
              <a:t>Experienced team with the ability to acquire, explore and develop</a:t>
            </a:r>
            <a:r>
              <a:rPr lang="en-US" sz="1600" dirty="0" smtClean="0">
                <a:solidFill>
                  <a:srgbClr val="000000"/>
                </a:solidFill>
              </a:rPr>
              <a:t>. In particular, potential land bank properties under assessment.</a:t>
            </a:r>
            <a:endParaRPr lang="en-US" sz="1600" dirty="0">
              <a:solidFill>
                <a:srgbClr val="000000"/>
              </a:solidFill>
            </a:endParaRPr>
          </a:p>
          <a:p>
            <a:pPr marL="914400" lvl="1" indent="-457200" algn="just">
              <a:spcBef>
                <a:spcPct val="50000"/>
              </a:spcBef>
              <a:buFont typeface="Wingdings" pitchFamily="2" charset="2"/>
              <a:buChar char="§"/>
            </a:pPr>
            <a:r>
              <a:rPr lang="en-US" sz="1600" b="1" dirty="0" smtClean="0">
                <a:solidFill>
                  <a:srgbClr val="000000"/>
                </a:solidFill>
              </a:rPr>
              <a:t>43,634,982 </a:t>
            </a:r>
            <a:r>
              <a:rPr lang="en-US" sz="1600" b="1" dirty="0">
                <a:solidFill>
                  <a:srgbClr val="000000"/>
                </a:solidFill>
              </a:rPr>
              <a:t>shares issued to date.</a:t>
            </a:r>
            <a:endParaRPr lang="en-US" sz="1600" dirty="0">
              <a:solidFill>
                <a:srgbClr val="000000"/>
              </a:solidFill>
            </a:endParaRPr>
          </a:p>
          <a:p>
            <a:pPr marL="457200" indent="-457200">
              <a:spcBef>
                <a:spcPct val="50000"/>
              </a:spcBef>
              <a:buClr>
                <a:schemeClr val="tx2"/>
              </a:buClr>
              <a:buFontTx/>
              <a:buAutoNum type="romanUcPeriod"/>
            </a:pPr>
            <a:endParaRPr lang="en-US" sz="1400" dirty="0">
              <a:solidFill>
                <a:srgbClr val="000000"/>
              </a:solidFill>
            </a:endParaRPr>
          </a:p>
        </p:txBody>
      </p:sp>
      <p:pic>
        <p:nvPicPr>
          <p:cNvPr id="48132"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48133"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D99522FA-B03D-44CE-96F9-8177BAE2BF5D}" type="slidenum">
              <a:rPr lang="en-US"/>
              <a:pPr>
                <a:defRPr/>
              </a:pPr>
              <a:t>17</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50178" name="Rectangle 1026"/>
          <p:cNvSpPr>
            <a:spLocks noGrp="1" noChangeArrowheads="1"/>
          </p:cNvSpPr>
          <p:nvPr>
            <p:ph type="ctrTitle"/>
          </p:nvPr>
        </p:nvSpPr>
        <p:spPr>
          <a:xfrm>
            <a:off x="152400" y="304800"/>
            <a:ext cx="8839200" cy="914400"/>
          </a:xfrm>
        </p:spPr>
        <p:txBody>
          <a:bodyPr/>
          <a:lstStyle/>
          <a:p>
            <a:pPr eaLnBrk="1" hangingPunct="1"/>
            <a:r>
              <a:rPr lang="en-US" sz="2800" b="1" smtClean="0">
                <a:latin typeface="Antique Olive"/>
              </a:rPr>
              <a:t>TARTISAN RESOURCES CORP.</a:t>
            </a:r>
            <a:br>
              <a:rPr lang="en-US" sz="2800" b="1" smtClean="0">
                <a:latin typeface="Antique Olive"/>
              </a:rPr>
            </a:br>
            <a:r>
              <a:rPr lang="en-US" sz="2800" b="1" smtClean="0">
                <a:latin typeface="Antique Olive"/>
              </a:rPr>
              <a:t>Contact Us</a:t>
            </a:r>
          </a:p>
        </p:txBody>
      </p:sp>
      <p:pic>
        <p:nvPicPr>
          <p:cNvPr id="50179"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50180"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sp>
        <p:nvSpPr>
          <p:cNvPr id="10" name="Rectangle 9"/>
          <p:cNvSpPr/>
          <p:nvPr/>
        </p:nvSpPr>
        <p:spPr>
          <a:xfrm>
            <a:off x="381000" y="1905000"/>
            <a:ext cx="4572000" cy="2236788"/>
          </a:xfrm>
          <a:prstGeom prst="rect">
            <a:avLst/>
          </a:prstGeom>
        </p:spPr>
        <p:txBody>
          <a:bodyPr>
            <a:spAutoFit/>
          </a:bodyPr>
          <a:lstStyle/>
          <a:p>
            <a:pPr>
              <a:spcBef>
                <a:spcPts val="432"/>
              </a:spcBef>
              <a:buClr>
                <a:srgbClr val="000000"/>
              </a:buClr>
              <a:defRPr/>
            </a:pPr>
            <a:r>
              <a:rPr lang="en-US" sz="1800" b="1" dirty="0">
                <a:solidFill>
                  <a:schemeClr val="tx1"/>
                </a:solidFill>
              </a:rPr>
              <a:t>D. Mark Appleby</a:t>
            </a:r>
          </a:p>
          <a:p>
            <a:pPr>
              <a:spcBef>
                <a:spcPts val="432"/>
              </a:spcBef>
              <a:buClr>
                <a:srgbClr val="000000"/>
              </a:buClr>
              <a:defRPr/>
            </a:pPr>
            <a:r>
              <a:rPr lang="en-US" sz="1800" dirty="0">
                <a:solidFill>
                  <a:schemeClr val="tx1"/>
                </a:solidFill>
              </a:rPr>
              <a:t>President, Chief Executive Officer and Director</a:t>
            </a:r>
          </a:p>
          <a:p>
            <a:pPr>
              <a:spcBef>
                <a:spcPts val="432"/>
              </a:spcBef>
              <a:buClr>
                <a:srgbClr val="000000"/>
              </a:buClr>
              <a:defRPr/>
            </a:pPr>
            <a:r>
              <a:rPr lang="en-US" sz="1800" dirty="0">
                <a:solidFill>
                  <a:schemeClr val="tx1"/>
                </a:solidFill>
              </a:rPr>
              <a:t>Tel: +1 (416) 804-0280</a:t>
            </a:r>
          </a:p>
          <a:p>
            <a:pPr>
              <a:spcBef>
                <a:spcPts val="432"/>
              </a:spcBef>
              <a:buClr>
                <a:srgbClr val="000000"/>
              </a:buClr>
              <a:defRPr/>
            </a:pPr>
            <a:r>
              <a:rPr lang="en-US" sz="1800" dirty="0">
                <a:solidFill>
                  <a:schemeClr val="tx1"/>
                </a:solidFill>
              </a:rPr>
              <a:t>mark@tartisanresources.com</a:t>
            </a:r>
          </a:p>
          <a:p>
            <a:pPr>
              <a:spcBef>
                <a:spcPts val="432"/>
              </a:spcBef>
              <a:buClr>
                <a:srgbClr val="000000"/>
              </a:buClr>
              <a:defRPr/>
            </a:pPr>
            <a:r>
              <a:rPr lang="en-CA" sz="1800" dirty="0">
                <a:solidFill>
                  <a:schemeClr val="tx1"/>
                </a:solidFill>
              </a:rPr>
              <a:t>Suite </a:t>
            </a:r>
            <a:r>
              <a:rPr lang="en-CA" sz="1800" dirty="0" smtClean="0">
                <a:solidFill>
                  <a:schemeClr val="tx1"/>
                </a:solidFill>
              </a:rPr>
              <a:t>710, 44 Victoria Street,</a:t>
            </a:r>
            <a:r>
              <a:rPr lang="en-CA" sz="1800" dirty="0">
                <a:solidFill>
                  <a:schemeClr val="tx1"/>
                </a:solidFill>
                <a:effectLst>
                  <a:outerShdw blurRad="38100" dist="38100" dir="2700000" algn="tl">
                    <a:srgbClr val="000000">
                      <a:alpha val="43137"/>
                    </a:srgbClr>
                  </a:outerShdw>
                </a:effectLst>
              </a:rPr>
              <a:t/>
            </a:r>
            <a:br>
              <a:rPr lang="en-CA" sz="1800" dirty="0">
                <a:solidFill>
                  <a:schemeClr val="tx1"/>
                </a:solidFill>
                <a:effectLst>
                  <a:outerShdw blurRad="38100" dist="38100" dir="2700000" algn="tl">
                    <a:srgbClr val="000000">
                      <a:alpha val="43137"/>
                    </a:srgbClr>
                  </a:outerShdw>
                </a:effectLst>
              </a:rPr>
            </a:br>
            <a:r>
              <a:rPr lang="en-CA" sz="1800" dirty="0">
                <a:solidFill>
                  <a:schemeClr val="tx1"/>
                </a:solidFill>
              </a:rPr>
              <a:t>Toronto, Ontario, Canada, M5C </a:t>
            </a:r>
            <a:r>
              <a:rPr lang="en-CA" sz="1800" dirty="0" smtClean="0">
                <a:solidFill>
                  <a:schemeClr val="tx1"/>
                </a:solidFill>
              </a:rPr>
              <a:t>1Y2</a:t>
            </a:r>
            <a:r>
              <a:rPr lang="en-CA" sz="1800" dirty="0">
                <a:solidFill>
                  <a:schemeClr val="tx1"/>
                </a:solidFill>
              </a:rPr>
              <a:t> </a:t>
            </a:r>
          </a:p>
        </p:txBody>
      </p:sp>
      <p:sp>
        <p:nvSpPr>
          <p:cNvPr id="12" name="Rectangle 11"/>
          <p:cNvSpPr/>
          <p:nvPr/>
        </p:nvSpPr>
        <p:spPr>
          <a:xfrm>
            <a:off x="2286000" y="4191000"/>
            <a:ext cx="4572000" cy="1392238"/>
          </a:xfrm>
          <a:prstGeom prst="rect">
            <a:avLst/>
          </a:prstGeom>
        </p:spPr>
        <p:txBody>
          <a:bodyPr>
            <a:spAutoFit/>
          </a:bodyPr>
          <a:lstStyle/>
          <a:p>
            <a:pPr algn="ctr">
              <a:spcBef>
                <a:spcPct val="20000"/>
              </a:spcBef>
              <a:buClr>
                <a:schemeClr val="tx2"/>
              </a:buClr>
              <a:defRPr/>
            </a:pPr>
            <a:r>
              <a:rPr lang="en-CA" sz="1800">
                <a:solidFill>
                  <a:schemeClr val="tx1"/>
                </a:solidFill>
              </a:rPr>
              <a:t>http://tartisanresources.com</a:t>
            </a:r>
          </a:p>
          <a:p>
            <a:pPr algn="ctr">
              <a:spcBef>
                <a:spcPct val="20000"/>
              </a:spcBef>
              <a:buClr>
                <a:schemeClr val="tx2"/>
              </a:buClr>
              <a:defRPr/>
            </a:pPr>
            <a:r>
              <a:rPr lang="en-CA" sz="1800">
                <a:solidFill>
                  <a:schemeClr val="tx1"/>
                </a:solidFill>
              </a:rPr>
              <a:t>info@tartisanresources.com</a:t>
            </a:r>
          </a:p>
          <a:p>
            <a:pPr algn="ctr">
              <a:spcBef>
                <a:spcPct val="20000"/>
              </a:spcBef>
              <a:buClr>
                <a:schemeClr val="tx2"/>
              </a:buClr>
              <a:defRPr/>
            </a:pPr>
            <a:endParaRPr lang="en-CA" sz="1800">
              <a:solidFill>
                <a:schemeClr val="tx1"/>
              </a:solidFill>
              <a:effectLst>
                <a:outerShdw blurRad="38100" dist="38100" dir="2700000" algn="tl">
                  <a:srgbClr val="FFFFFF"/>
                </a:outerShdw>
              </a:effectLst>
            </a:endParaRPr>
          </a:p>
          <a:p>
            <a:pPr algn="ctr">
              <a:spcBef>
                <a:spcPct val="20000"/>
              </a:spcBef>
              <a:buClr>
                <a:schemeClr val="tx2"/>
              </a:buClr>
              <a:defRPr/>
            </a:pPr>
            <a:r>
              <a:rPr lang="en-CA" sz="2000" b="1">
                <a:solidFill>
                  <a:schemeClr val="tx1"/>
                </a:solidFill>
              </a:rPr>
              <a:t>CSE:TTC</a:t>
            </a:r>
          </a:p>
        </p:txBody>
      </p:sp>
      <p:sp>
        <p:nvSpPr>
          <p:cNvPr id="13" name="Slide Number Placeholder 12"/>
          <p:cNvSpPr>
            <a:spLocks noGrp="1"/>
          </p:cNvSpPr>
          <p:nvPr>
            <p:ph type="sldNum" sz="quarter" idx="12"/>
          </p:nvPr>
        </p:nvSpPr>
        <p:spPr/>
        <p:txBody>
          <a:bodyPr/>
          <a:lstStyle/>
          <a:p>
            <a:pPr>
              <a:defRPr/>
            </a:pPr>
            <a:fld id="{00DE97C2-6756-49D6-B1C5-8166FD69542C}" type="slidenum">
              <a:rPr lang="en-US"/>
              <a:pPr>
                <a:defRPr/>
              </a:pPr>
              <a:t>18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52226" name="Rectangle 1026"/>
          <p:cNvSpPr>
            <a:spLocks noGrp="1" noChangeArrowheads="1"/>
          </p:cNvSpPr>
          <p:nvPr>
            <p:ph type="ctrTitle"/>
          </p:nvPr>
        </p:nvSpPr>
        <p:spPr>
          <a:xfrm>
            <a:off x="152400" y="304800"/>
            <a:ext cx="8839200" cy="914400"/>
          </a:xfrm>
        </p:spPr>
        <p:txBody>
          <a:bodyPr/>
          <a:lstStyle/>
          <a:p>
            <a:pPr eaLnBrk="1" hangingPunct="1"/>
            <a:r>
              <a:rPr lang="en-US" sz="2800" b="1" smtClean="0">
                <a:latin typeface="Antique Olive"/>
              </a:rPr>
              <a:t>La Victoria Project</a:t>
            </a:r>
            <a:br>
              <a:rPr lang="en-US" sz="2800" b="1" smtClean="0">
                <a:latin typeface="Antique Olive"/>
              </a:rPr>
            </a:br>
            <a:r>
              <a:rPr lang="en-US" sz="2800" b="1" smtClean="0">
                <a:latin typeface="Antique Olive"/>
              </a:rPr>
              <a:t>Photo Gallery</a:t>
            </a:r>
          </a:p>
        </p:txBody>
      </p:sp>
      <p:pic>
        <p:nvPicPr>
          <p:cNvPr id="52227"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52228"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pic>
        <p:nvPicPr>
          <p:cNvPr id="52229" name="Picture 2" descr="C:\Users\Phillip Shum\Desktop\Tartisan Resources Photos\P9090044.JPG"/>
          <p:cNvPicPr>
            <a:picLocks noChangeAspect="1" noChangeArrowheads="1"/>
          </p:cNvPicPr>
          <p:nvPr/>
        </p:nvPicPr>
        <p:blipFill>
          <a:blip r:embed="rId6"/>
          <a:srcRect/>
          <a:stretch>
            <a:fillRect/>
          </a:stretch>
        </p:blipFill>
        <p:spPr bwMode="auto">
          <a:xfrm>
            <a:off x="3352800" y="3657600"/>
            <a:ext cx="2400300" cy="1800225"/>
          </a:xfrm>
          <a:prstGeom prst="rect">
            <a:avLst/>
          </a:prstGeom>
          <a:noFill/>
          <a:ln w="9525">
            <a:noFill/>
            <a:miter lim="800000"/>
            <a:headEnd/>
            <a:tailEnd/>
          </a:ln>
        </p:spPr>
      </p:pic>
      <p:pic>
        <p:nvPicPr>
          <p:cNvPr id="52230" name="Picture 3" descr="C:\Users\Phillip Shum\Desktop\Tartisan Resources Photos\P9090052.JPG"/>
          <p:cNvPicPr>
            <a:picLocks noChangeAspect="1" noChangeArrowheads="1"/>
          </p:cNvPicPr>
          <p:nvPr/>
        </p:nvPicPr>
        <p:blipFill>
          <a:blip r:embed="rId7"/>
          <a:srcRect/>
          <a:stretch>
            <a:fillRect/>
          </a:stretch>
        </p:blipFill>
        <p:spPr bwMode="auto">
          <a:xfrm>
            <a:off x="3276600" y="1676400"/>
            <a:ext cx="2606675" cy="1800225"/>
          </a:xfrm>
          <a:prstGeom prst="rect">
            <a:avLst/>
          </a:prstGeom>
          <a:noFill/>
          <a:ln w="9525">
            <a:noFill/>
            <a:miter lim="800000"/>
            <a:headEnd/>
            <a:tailEnd/>
          </a:ln>
        </p:spPr>
      </p:pic>
      <p:pic>
        <p:nvPicPr>
          <p:cNvPr id="52231" name="Picture 11"/>
          <p:cNvPicPr>
            <a:picLocks noChangeAspect="1"/>
          </p:cNvPicPr>
          <p:nvPr/>
        </p:nvPicPr>
        <p:blipFill>
          <a:blip r:embed="rId8"/>
          <a:srcRect/>
          <a:stretch>
            <a:fillRect/>
          </a:stretch>
        </p:blipFill>
        <p:spPr bwMode="auto">
          <a:xfrm>
            <a:off x="533400" y="3657600"/>
            <a:ext cx="2400300" cy="1800225"/>
          </a:xfrm>
          <a:prstGeom prst="rect">
            <a:avLst/>
          </a:prstGeom>
          <a:noFill/>
          <a:ln w="9525">
            <a:noFill/>
            <a:miter lim="800000"/>
            <a:headEnd/>
            <a:tailEnd/>
          </a:ln>
        </p:spPr>
      </p:pic>
      <p:pic>
        <p:nvPicPr>
          <p:cNvPr id="52232" name="Picture 4" descr="C:\Users\Phillip Shum\Desktop\Tartisan Resources Photos\P9090061.JPG"/>
          <p:cNvPicPr>
            <a:picLocks noChangeAspect="1" noChangeArrowheads="1"/>
          </p:cNvPicPr>
          <p:nvPr/>
        </p:nvPicPr>
        <p:blipFill>
          <a:blip r:embed="rId9"/>
          <a:srcRect/>
          <a:stretch>
            <a:fillRect/>
          </a:stretch>
        </p:blipFill>
        <p:spPr bwMode="auto">
          <a:xfrm>
            <a:off x="6172200" y="1676400"/>
            <a:ext cx="2597150" cy="1800225"/>
          </a:xfrm>
          <a:prstGeom prst="rect">
            <a:avLst/>
          </a:prstGeom>
          <a:noFill/>
          <a:ln w="9525">
            <a:noFill/>
            <a:miter lim="800000"/>
            <a:headEnd/>
            <a:tailEnd/>
          </a:ln>
        </p:spPr>
      </p:pic>
      <p:pic>
        <p:nvPicPr>
          <p:cNvPr id="52233" name="Picture 13" descr="Tart05.jpg"/>
          <p:cNvPicPr>
            <a:picLocks noChangeAspect="1"/>
          </p:cNvPicPr>
          <p:nvPr/>
        </p:nvPicPr>
        <p:blipFill>
          <a:blip r:embed="rId10"/>
          <a:srcRect/>
          <a:stretch>
            <a:fillRect/>
          </a:stretch>
        </p:blipFill>
        <p:spPr bwMode="auto">
          <a:xfrm>
            <a:off x="533400" y="1676400"/>
            <a:ext cx="2400300" cy="1800225"/>
          </a:xfrm>
          <a:prstGeom prst="rect">
            <a:avLst/>
          </a:prstGeom>
          <a:noFill/>
          <a:ln w="9525">
            <a:noFill/>
            <a:miter lim="800000"/>
            <a:headEnd/>
            <a:tailEnd/>
          </a:ln>
        </p:spPr>
      </p:pic>
      <p:pic>
        <p:nvPicPr>
          <p:cNvPr id="52234" name="Picture 14" descr="Tart06.jpg"/>
          <p:cNvPicPr>
            <a:picLocks noChangeAspect="1"/>
          </p:cNvPicPr>
          <p:nvPr/>
        </p:nvPicPr>
        <p:blipFill>
          <a:blip r:embed="rId11"/>
          <a:srcRect/>
          <a:stretch>
            <a:fillRect/>
          </a:stretch>
        </p:blipFill>
        <p:spPr bwMode="auto">
          <a:xfrm>
            <a:off x="6248400" y="3657600"/>
            <a:ext cx="2400300" cy="1800225"/>
          </a:xfrm>
          <a:prstGeom prst="rect">
            <a:avLst/>
          </a:prstGeom>
          <a:noFill/>
          <a:ln w="9525">
            <a:noFill/>
            <a:miter lim="800000"/>
            <a:headEnd/>
            <a:tailEnd/>
          </a:ln>
        </p:spPr>
      </p:pic>
      <p:sp>
        <p:nvSpPr>
          <p:cNvPr id="17" name="Slide Number Placeholder 16"/>
          <p:cNvSpPr>
            <a:spLocks noGrp="1"/>
          </p:cNvSpPr>
          <p:nvPr>
            <p:ph type="sldNum" sz="quarter" idx="12"/>
          </p:nvPr>
        </p:nvSpPr>
        <p:spPr/>
        <p:txBody>
          <a:bodyPr/>
          <a:lstStyle/>
          <a:p>
            <a:pPr>
              <a:defRPr/>
            </a:pPr>
            <a:fld id="{5382EC1C-6412-40B0-8956-99F0A5035F8A}" type="slidenum">
              <a:rPr lang="en-US"/>
              <a:pPr>
                <a:defRPr/>
              </a:pPr>
              <a:t>19</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152400" y="0"/>
            <a:ext cx="8839200" cy="914400"/>
          </a:xfrm>
        </p:spPr>
        <p:txBody>
          <a:bodyPr/>
          <a:lstStyle/>
          <a:p>
            <a:pPr eaLnBrk="1" hangingPunct="1"/>
            <a:r>
              <a:rPr lang="en-US" sz="2800" b="1" smtClean="0">
                <a:latin typeface="Antique Olive"/>
              </a:rPr>
              <a:t>FORWARD LOOKING STATEMENT</a:t>
            </a:r>
          </a:p>
        </p:txBody>
      </p:sp>
      <p:sp>
        <p:nvSpPr>
          <p:cNvPr id="17410" name="Text Box 8"/>
          <p:cNvSpPr txBox="1">
            <a:spLocks noChangeArrowheads="1"/>
          </p:cNvSpPr>
          <p:nvPr/>
        </p:nvSpPr>
        <p:spPr bwMode="auto">
          <a:xfrm>
            <a:off x="152400" y="1143000"/>
            <a:ext cx="8839200" cy="5154613"/>
          </a:xfrm>
          <a:prstGeom prst="rect">
            <a:avLst/>
          </a:prstGeom>
          <a:noFill/>
          <a:ln w="9525">
            <a:noFill/>
            <a:miter lim="800000"/>
            <a:headEnd/>
            <a:tailEnd/>
          </a:ln>
        </p:spPr>
        <p:txBody>
          <a:bodyPr lIns="91423" tIns="45712" rIns="91423" bIns="45712">
            <a:spAutoFit/>
          </a:bodyPr>
          <a:lstStyle/>
          <a:p>
            <a:pPr algn="just">
              <a:spcBef>
                <a:spcPct val="50000"/>
              </a:spcBef>
              <a:buClr>
                <a:schemeClr val="tx2"/>
              </a:buClr>
            </a:pPr>
            <a:r>
              <a:rPr lang="en-US" sz="1400">
                <a:solidFill>
                  <a:srgbClr val="000000"/>
                </a:solidFill>
              </a:rPr>
              <a:t>This presentation contains “forward-looking statements”. All statements, other than statements of historical fact, that address activities, events, or developments that Tartisan Resources Corp. (“Tartisan” or the “Company”) believes, expects or anticipates will or may occur in the future are forward-looking statements.  Forward-looking statements are often, but not always, identified by the use of words such as “seek”, “anticipate”, “believe”, “plan”, “estimate”, “expect”, and “intend” and statements that an event or result “may”, “will”, “can”, “should”, “could”, or “might” occur or be achieved and other similar expressions.  These forward-looking statements reflect the current internal projections, expectations or beliefs of Tartisan based on information currently available to Tartisan. Forward-looking statements are subject to a number of risks and uncertainties, including those detailed from time to time in filings made by Tartisan with securities regulatory authorities, that may cause the actual results of Tartisan to differ materially from those discussed in the forward-looking statements, and even if such actual results are realized or substantially realized, there can be no assurance that they will have the expected consequences to, or effects on Tartisan. Tartisan expressly disclaims any obligation to update or revise any such forward-looking </a:t>
            </a:r>
            <a:r>
              <a:rPr lang="en-US" sz="1400">
                <a:solidFill>
                  <a:schemeClr val="tx1"/>
                </a:solidFill>
              </a:rPr>
              <a:t>statements. As well, </a:t>
            </a:r>
            <a:r>
              <a:rPr lang="en-US" sz="1400" b="1" i="1">
                <a:solidFill>
                  <a:schemeClr val="tx1"/>
                </a:solidFill>
              </a:rPr>
              <a:t>this presentation is not intended to be, and should not be construed as, a solicitation of expressions of interest in an investment in the securities of Tartisan.</a:t>
            </a:r>
          </a:p>
          <a:p>
            <a:pPr algn="just">
              <a:spcBef>
                <a:spcPct val="50000"/>
              </a:spcBef>
              <a:buClr>
                <a:schemeClr val="tx2"/>
              </a:buClr>
            </a:pPr>
            <a:r>
              <a:rPr lang="en-US" sz="1400">
                <a:solidFill>
                  <a:schemeClr val="tx1"/>
                </a:solidFill>
              </a:rPr>
              <a:t>Not for distribution to United States newswire services and not for dissemination </a:t>
            </a:r>
            <a:r>
              <a:rPr lang="en-US" sz="1400">
                <a:solidFill>
                  <a:srgbClr val="000000"/>
                </a:solidFill>
              </a:rPr>
              <a:t>in the United States.  The securities discussed herein have not been and will not be registered under the United States Securities Act of 1933 (the “US Securities Act”), as amended, or the securities laws of any state and may not be offered or sold in the United States or to US persons (as defined in Regulation S of the US Securities Act) unless an exemption from registration is available.</a:t>
            </a:r>
          </a:p>
          <a:p>
            <a:pPr>
              <a:spcBef>
                <a:spcPct val="50000"/>
              </a:spcBef>
              <a:buClr>
                <a:schemeClr val="tx2"/>
              </a:buClr>
            </a:pPr>
            <a:endParaRPr lang="en-US" sz="1400">
              <a:solidFill>
                <a:srgbClr val="000000"/>
              </a:solidFill>
            </a:endParaRPr>
          </a:p>
          <a:p>
            <a:pPr>
              <a:spcBef>
                <a:spcPct val="50000"/>
              </a:spcBef>
              <a:buClr>
                <a:schemeClr val="tx2"/>
              </a:buClr>
            </a:pPr>
            <a:endParaRPr lang="en-US" sz="1400">
              <a:solidFill>
                <a:srgbClr val="000000"/>
              </a:solidFill>
            </a:endParaRPr>
          </a:p>
        </p:txBody>
      </p:sp>
      <p:pic>
        <p:nvPicPr>
          <p:cNvPr id="6" name="Picture 5" descr="Victoria Pana2.jpg"/>
          <p:cNvPicPr>
            <a:picLocks noChangeAspect="1"/>
          </p:cNvPicPr>
          <p:nvPr/>
        </p:nvPicPr>
        <p:blipFill>
          <a:blip r:embed="rId3" cstate="print"/>
          <a:stretch>
            <a:fillRect/>
          </a:stretch>
        </p:blipFill>
        <p:spPr>
          <a:xfrm>
            <a:off x="0" y="5677867"/>
            <a:ext cx="9144000" cy="1180133"/>
          </a:xfrm>
          <a:prstGeom prst="rect">
            <a:avLst/>
          </a:prstGeom>
          <a:effectLst>
            <a:softEdge rad="63500"/>
          </a:effectLst>
        </p:spPr>
      </p:pic>
      <p:sp>
        <p:nvSpPr>
          <p:cNvPr id="8" name="Slide Number Placeholder 7"/>
          <p:cNvSpPr>
            <a:spLocks noGrp="1"/>
          </p:cNvSpPr>
          <p:nvPr>
            <p:ph type="sldNum" sz="quarter" idx="12"/>
          </p:nvPr>
        </p:nvSpPr>
        <p:spPr/>
        <p:txBody>
          <a:bodyPr/>
          <a:lstStyle/>
          <a:p>
            <a:pPr>
              <a:defRPr/>
            </a:pPr>
            <a:fld id="{4D1E2066-E621-46DF-B85D-AC3F8FDBA291}" type="slidenum">
              <a:rPr lang="en-US"/>
              <a:pPr>
                <a:defRPr/>
              </a:pPr>
              <a:t>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54274" name="Rectangle 1026"/>
          <p:cNvSpPr>
            <a:spLocks noGrp="1" noChangeArrowheads="1"/>
          </p:cNvSpPr>
          <p:nvPr>
            <p:ph type="ctrTitle"/>
          </p:nvPr>
        </p:nvSpPr>
        <p:spPr>
          <a:xfrm>
            <a:off x="152400" y="304800"/>
            <a:ext cx="8839200" cy="914400"/>
          </a:xfrm>
        </p:spPr>
        <p:txBody>
          <a:bodyPr/>
          <a:lstStyle/>
          <a:p>
            <a:pPr eaLnBrk="1" hangingPunct="1"/>
            <a:r>
              <a:rPr lang="en-US" sz="2800" b="1" smtClean="0">
                <a:latin typeface="Antique Olive"/>
              </a:rPr>
              <a:t>La Victoria Project</a:t>
            </a:r>
            <a:br>
              <a:rPr lang="en-US" sz="2800" b="1" smtClean="0">
                <a:latin typeface="Antique Olive"/>
              </a:rPr>
            </a:br>
            <a:r>
              <a:rPr lang="en-US" sz="2800" b="1" smtClean="0">
                <a:latin typeface="Antique Olive"/>
              </a:rPr>
              <a:t>Photo Gallery</a:t>
            </a:r>
          </a:p>
        </p:txBody>
      </p:sp>
      <p:pic>
        <p:nvPicPr>
          <p:cNvPr id="54275"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54276"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pic>
        <p:nvPicPr>
          <p:cNvPr id="54277" name="Picture 2" descr="C:\Users\Phillip Shum\Desktop\Tartisan Resources Photos\P9100088.JPG"/>
          <p:cNvPicPr>
            <a:picLocks noChangeAspect="1" noChangeArrowheads="1"/>
          </p:cNvPicPr>
          <p:nvPr/>
        </p:nvPicPr>
        <p:blipFill>
          <a:blip r:embed="rId6"/>
          <a:srcRect/>
          <a:stretch>
            <a:fillRect/>
          </a:stretch>
        </p:blipFill>
        <p:spPr bwMode="auto">
          <a:xfrm>
            <a:off x="1752600" y="1600200"/>
            <a:ext cx="2252663" cy="1800225"/>
          </a:xfrm>
          <a:prstGeom prst="rect">
            <a:avLst/>
          </a:prstGeom>
          <a:noFill/>
          <a:ln w="9525">
            <a:noFill/>
            <a:miter lim="800000"/>
            <a:headEnd/>
            <a:tailEnd/>
          </a:ln>
        </p:spPr>
      </p:pic>
      <p:pic>
        <p:nvPicPr>
          <p:cNvPr id="54278" name="Picture 8"/>
          <p:cNvPicPr>
            <a:picLocks noChangeAspect="1"/>
          </p:cNvPicPr>
          <p:nvPr/>
        </p:nvPicPr>
        <p:blipFill>
          <a:blip r:embed="rId7"/>
          <a:srcRect/>
          <a:stretch>
            <a:fillRect/>
          </a:stretch>
        </p:blipFill>
        <p:spPr bwMode="auto">
          <a:xfrm>
            <a:off x="4724400" y="1600200"/>
            <a:ext cx="2492375" cy="1800225"/>
          </a:xfrm>
          <a:prstGeom prst="rect">
            <a:avLst/>
          </a:prstGeom>
          <a:noFill/>
          <a:ln w="9525">
            <a:noFill/>
            <a:miter lim="800000"/>
            <a:headEnd/>
            <a:tailEnd/>
          </a:ln>
        </p:spPr>
      </p:pic>
      <p:pic>
        <p:nvPicPr>
          <p:cNvPr id="54279" name="Picture 4" descr="C:\Users\Phillip Shum\Desktop\Tartisan Resources Photos\P9100075.jpg"/>
          <p:cNvPicPr>
            <a:picLocks noChangeAspect="1" noChangeArrowheads="1"/>
          </p:cNvPicPr>
          <p:nvPr/>
        </p:nvPicPr>
        <p:blipFill>
          <a:blip r:embed="rId8"/>
          <a:srcRect/>
          <a:stretch>
            <a:fillRect/>
          </a:stretch>
        </p:blipFill>
        <p:spPr bwMode="auto">
          <a:xfrm>
            <a:off x="1905000" y="3581400"/>
            <a:ext cx="2071688" cy="1800225"/>
          </a:xfrm>
          <a:prstGeom prst="rect">
            <a:avLst/>
          </a:prstGeom>
          <a:noFill/>
          <a:ln w="9525">
            <a:noFill/>
            <a:miter lim="800000"/>
            <a:headEnd/>
            <a:tailEnd/>
          </a:ln>
        </p:spPr>
      </p:pic>
      <p:pic>
        <p:nvPicPr>
          <p:cNvPr id="54280" name="Picture 10"/>
          <p:cNvPicPr>
            <a:picLocks noChangeAspect="1"/>
          </p:cNvPicPr>
          <p:nvPr/>
        </p:nvPicPr>
        <p:blipFill>
          <a:blip r:embed="rId9"/>
          <a:srcRect/>
          <a:stretch>
            <a:fillRect/>
          </a:stretch>
        </p:blipFill>
        <p:spPr bwMode="auto">
          <a:xfrm>
            <a:off x="4800600" y="3581400"/>
            <a:ext cx="2281238" cy="1800225"/>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pPr>
              <a:defRPr/>
            </a:pPr>
            <a:fld id="{051FF1BE-94D8-4F3F-9B9B-88061B5A1403}" type="slidenum">
              <a:rPr lang="en-US"/>
              <a:pPr>
                <a:defRPr/>
              </a:pPr>
              <a:t>20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56322" name="Rectangle 1026"/>
          <p:cNvSpPr>
            <a:spLocks noGrp="1" noChangeArrowheads="1"/>
          </p:cNvSpPr>
          <p:nvPr>
            <p:ph type="ctrTitle"/>
          </p:nvPr>
        </p:nvSpPr>
        <p:spPr>
          <a:xfrm>
            <a:off x="152400" y="304800"/>
            <a:ext cx="8839200" cy="914400"/>
          </a:xfrm>
        </p:spPr>
        <p:txBody>
          <a:bodyPr/>
          <a:lstStyle/>
          <a:p>
            <a:pPr eaLnBrk="1" hangingPunct="1"/>
            <a:r>
              <a:rPr lang="en-US" sz="2800" b="1" smtClean="0">
                <a:latin typeface="Antique Olive"/>
              </a:rPr>
              <a:t>La Victoria Project</a:t>
            </a:r>
            <a:br>
              <a:rPr lang="en-US" sz="2800" b="1" smtClean="0">
                <a:latin typeface="Antique Olive"/>
              </a:rPr>
            </a:br>
            <a:r>
              <a:rPr lang="en-US" sz="2800" b="1" smtClean="0">
                <a:latin typeface="Antique Olive"/>
              </a:rPr>
              <a:t>Photo Gallery</a:t>
            </a:r>
          </a:p>
        </p:txBody>
      </p:sp>
      <p:pic>
        <p:nvPicPr>
          <p:cNvPr id="56323"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56324"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pic>
        <p:nvPicPr>
          <p:cNvPr id="56325" name="Picture 11" descr="Tart01.jpg"/>
          <p:cNvPicPr>
            <a:picLocks noChangeAspect="1"/>
          </p:cNvPicPr>
          <p:nvPr/>
        </p:nvPicPr>
        <p:blipFill>
          <a:blip r:embed="rId6"/>
          <a:srcRect/>
          <a:stretch>
            <a:fillRect/>
          </a:stretch>
        </p:blipFill>
        <p:spPr bwMode="auto">
          <a:xfrm>
            <a:off x="1143000" y="1676400"/>
            <a:ext cx="3200400" cy="1800225"/>
          </a:xfrm>
          <a:prstGeom prst="rect">
            <a:avLst/>
          </a:prstGeom>
          <a:noFill/>
          <a:ln w="9525">
            <a:noFill/>
            <a:miter lim="800000"/>
            <a:headEnd/>
            <a:tailEnd/>
          </a:ln>
        </p:spPr>
      </p:pic>
      <p:pic>
        <p:nvPicPr>
          <p:cNvPr id="56326" name="Picture 12" descr="Tart02.jpg"/>
          <p:cNvPicPr>
            <a:picLocks noChangeAspect="1"/>
          </p:cNvPicPr>
          <p:nvPr/>
        </p:nvPicPr>
        <p:blipFill>
          <a:blip r:embed="rId7"/>
          <a:srcRect/>
          <a:stretch>
            <a:fillRect/>
          </a:stretch>
        </p:blipFill>
        <p:spPr bwMode="auto">
          <a:xfrm>
            <a:off x="4953000" y="1676400"/>
            <a:ext cx="3200400" cy="1800225"/>
          </a:xfrm>
          <a:prstGeom prst="rect">
            <a:avLst/>
          </a:prstGeom>
          <a:noFill/>
          <a:ln w="9525">
            <a:noFill/>
            <a:miter lim="800000"/>
            <a:headEnd/>
            <a:tailEnd/>
          </a:ln>
        </p:spPr>
      </p:pic>
      <p:pic>
        <p:nvPicPr>
          <p:cNvPr id="56327" name="Picture 13" descr="Tart03.jpg"/>
          <p:cNvPicPr>
            <a:picLocks noChangeAspect="1"/>
          </p:cNvPicPr>
          <p:nvPr/>
        </p:nvPicPr>
        <p:blipFill>
          <a:blip r:embed="rId8"/>
          <a:srcRect/>
          <a:stretch>
            <a:fillRect/>
          </a:stretch>
        </p:blipFill>
        <p:spPr bwMode="auto">
          <a:xfrm>
            <a:off x="1143000" y="3657600"/>
            <a:ext cx="3200400" cy="1800225"/>
          </a:xfrm>
          <a:prstGeom prst="rect">
            <a:avLst/>
          </a:prstGeom>
          <a:noFill/>
          <a:ln w="9525">
            <a:noFill/>
            <a:miter lim="800000"/>
            <a:headEnd/>
            <a:tailEnd/>
          </a:ln>
        </p:spPr>
      </p:pic>
      <p:pic>
        <p:nvPicPr>
          <p:cNvPr id="56328" name="Picture 14" descr="Tart04.jpg"/>
          <p:cNvPicPr>
            <a:picLocks noChangeAspect="1"/>
          </p:cNvPicPr>
          <p:nvPr/>
        </p:nvPicPr>
        <p:blipFill>
          <a:blip r:embed="rId9"/>
          <a:srcRect/>
          <a:stretch>
            <a:fillRect/>
          </a:stretch>
        </p:blipFill>
        <p:spPr bwMode="auto">
          <a:xfrm>
            <a:off x="4953000" y="3657600"/>
            <a:ext cx="3200400" cy="1800225"/>
          </a:xfrm>
          <a:prstGeom prst="rect">
            <a:avLst/>
          </a:prstGeom>
          <a:noFill/>
          <a:ln w="9525">
            <a:noFill/>
            <a:miter lim="800000"/>
            <a:headEnd/>
            <a:tailEnd/>
          </a:ln>
        </p:spPr>
      </p:pic>
      <p:sp>
        <p:nvSpPr>
          <p:cNvPr id="17" name="Slide Number Placeholder 16"/>
          <p:cNvSpPr>
            <a:spLocks noGrp="1"/>
          </p:cNvSpPr>
          <p:nvPr>
            <p:ph type="sldNum" sz="quarter" idx="12"/>
          </p:nvPr>
        </p:nvSpPr>
        <p:spPr/>
        <p:txBody>
          <a:bodyPr/>
          <a:lstStyle/>
          <a:p>
            <a:pPr>
              <a:defRPr/>
            </a:pPr>
            <a:fld id="{6AB60AD5-A957-4DDD-BEC1-2BEE657C5A27}" type="slidenum">
              <a:rPr lang="en-US"/>
              <a:pPr>
                <a:defRPr/>
              </a:pPr>
              <a:t>21</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19458" name="Rectangle 1026"/>
          <p:cNvSpPr>
            <a:spLocks noGrp="1" noChangeArrowheads="1"/>
          </p:cNvSpPr>
          <p:nvPr>
            <p:ph type="ctrTitle"/>
          </p:nvPr>
        </p:nvSpPr>
        <p:spPr>
          <a:xfrm>
            <a:off x="152400" y="304800"/>
            <a:ext cx="8839200" cy="914400"/>
          </a:xfrm>
        </p:spPr>
        <p:txBody>
          <a:bodyPr/>
          <a:lstStyle/>
          <a:p>
            <a:pPr eaLnBrk="1" hangingPunct="1"/>
            <a:r>
              <a:rPr lang="en-US" sz="2800" b="1" i="1" smtClean="0">
                <a:latin typeface="Antique Olive"/>
              </a:rPr>
              <a:t>Why Tartisan?</a:t>
            </a:r>
          </a:p>
        </p:txBody>
      </p:sp>
      <p:sp>
        <p:nvSpPr>
          <p:cNvPr id="19459" name="Text Box 1027"/>
          <p:cNvSpPr txBox="1">
            <a:spLocks noChangeArrowheads="1"/>
          </p:cNvSpPr>
          <p:nvPr/>
        </p:nvSpPr>
        <p:spPr bwMode="auto">
          <a:xfrm>
            <a:off x="152400" y="1536700"/>
            <a:ext cx="8763000" cy="4447356"/>
          </a:xfrm>
          <a:prstGeom prst="rect">
            <a:avLst/>
          </a:prstGeom>
          <a:noFill/>
          <a:ln w="9525">
            <a:noFill/>
            <a:miter lim="800000"/>
            <a:headEnd/>
            <a:tailEnd/>
          </a:ln>
        </p:spPr>
        <p:txBody>
          <a:bodyPr lIns="91423" tIns="45712" rIns="91423" bIns="45712">
            <a:spAutoFit/>
          </a:bodyPr>
          <a:lstStyle/>
          <a:p>
            <a:pPr marL="457200" indent="-457200">
              <a:spcBef>
                <a:spcPct val="50000"/>
              </a:spcBef>
              <a:buClr>
                <a:schemeClr val="tx2"/>
              </a:buClr>
            </a:pPr>
            <a:endParaRPr lang="en-US" sz="1400" b="1" dirty="0">
              <a:solidFill>
                <a:srgbClr val="000000"/>
              </a:solidFill>
            </a:endParaRPr>
          </a:p>
          <a:p>
            <a:pPr marL="914400" lvl="1" indent="-457200" algn="just">
              <a:spcBef>
                <a:spcPct val="50000"/>
              </a:spcBef>
              <a:buFont typeface="Wingdings" pitchFamily="2" charset="2"/>
              <a:buChar char="§"/>
            </a:pPr>
            <a:r>
              <a:rPr lang="en-US" sz="1600" dirty="0" err="1">
                <a:solidFill>
                  <a:srgbClr val="000000"/>
                </a:solidFill>
              </a:rPr>
              <a:t>Tartisan</a:t>
            </a:r>
            <a:r>
              <a:rPr lang="en-US" sz="1600" dirty="0">
                <a:solidFill>
                  <a:srgbClr val="000000"/>
                </a:solidFill>
              </a:rPr>
              <a:t> Resources Corp.: Listed on the Canadian Securities Exchange (“CSE”) with symbol “</a:t>
            </a:r>
            <a:r>
              <a:rPr lang="en-US" sz="1600" b="1" dirty="0">
                <a:solidFill>
                  <a:srgbClr val="000000"/>
                </a:solidFill>
              </a:rPr>
              <a:t>TTC</a:t>
            </a:r>
            <a:r>
              <a:rPr lang="en-US" sz="1600" dirty="0">
                <a:solidFill>
                  <a:srgbClr val="000000"/>
                </a:solidFill>
              </a:rPr>
              <a:t>”. Began trading September 13, 2012.</a:t>
            </a:r>
          </a:p>
          <a:p>
            <a:pPr marL="914400" lvl="1" indent="-457200" algn="just">
              <a:spcBef>
                <a:spcPct val="50000"/>
              </a:spcBef>
              <a:buFont typeface="Wingdings" pitchFamily="2" charset="2"/>
              <a:buChar char="§"/>
            </a:pPr>
            <a:r>
              <a:rPr lang="en-US" sz="1600" b="1" dirty="0" smtClean="0">
                <a:solidFill>
                  <a:srgbClr val="000000"/>
                </a:solidFill>
              </a:rPr>
              <a:t>43,634,982 </a:t>
            </a:r>
            <a:r>
              <a:rPr lang="en-US" sz="1600" b="1" dirty="0">
                <a:solidFill>
                  <a:srgbClr val="000000"/>
                </a:solidFill>
              </a:rPr>
              <a:t>shares issued to date</a:t>
            </a:r>
            <a:r>
              <a:rPr lang="en-US" sz="1600" dirty="0">
                <a:solidFill>
                  <a:srgbClr val="000000"/>
                </a:solidFill>
              </a:rPr>
              <a:t>.</a:t>
            </a:r>
          </a:p>
          <a:p>
            <a:pPr marL="914400" lvl="1" indent="-457200" algn="just">
              <a:spcBef>
                <a:spcPct val="50000"/>
              </a:spcBef>
              <a:buFont typeface="Wingdings" pitchFamily="2" charset="2"/>
              <a:buChar char="§"/>
            </a:pPr>
            <a:r>
              <a:rPr lang="en-US" sz="1600" dirty="0">
                <a:solidFill>
                  <a:srgbClr val="000000"/>
                </a:solidFill>
              </a:rPr>
              <a:t>Flagship </a:t>
            </a:r>
            <a:r>
              <a:rPr lang="en-US" sz="1600" b="1" i="1" dirty="0">
                <a:solidFill>
                  <a:srgbClr val="000000"/>
                </a:solidFill>
              </a:rPr>
              <a:t>La Victoria Project </a:t>
            </a:r>
            <a:r>
              <a:rPr lang="en-US" sz="1600" dirty="0">
                <a:solidFill>
                  <a:srgbClr val="000000"/>
                </a:solidFill>
              </a:rPr>
              <a:t>in the North-Central Mineral Belt of Per</a:t>
            </a:r>
            <a:r>
              <a:rPr lang="es-PE" sz="1600" dirty="0">
                <a:solidFill>
                  <a:srgbClr val="000000"/>
                </a:solidFill>
              </a:rPr>
              <a:t>ú.</a:t>
            </a:r>
          </a:p>
          <a:p>
            <a:pPr marL="914400" lvl="1" indent="-457200" algn="just">
              <a:spcBef>
                <a:spcPct val="50000"/>
              </a:spcBef>
              <a:buFont typeface="Wingdings" pitchFamily="2" charset="2"/>
              <a:buChar char="§"/>
            </a:pPr>
            <a:r>
              <a:rPr lang="es-PE" sz="1600" dirty="0">
                <a:solidFill>
                  <a:srgbClr val="000000"/>
                </a:solidFill>
              </a:rPr>
              <a:t>Eloro Resources Ltd. (TSXV:ELO) has an option to earn-in to </a:t>
            </a:r>
            <a:r>
              <a:rPr lang="es-PE" sz="1600" dirty="0" smtClean="0">
                <a:solidFill>
                  <a:srgbClr val="000000"/>
                </a:solidFill>
              </a:rPr>
              <a:t>60/40 </a:t>
            </a:r>
            <a:r>
              <a:rPr lang="es-PE" sz="1600" dirty="0">
                <a:solidFill>
                  <a:srgbClr val="000000"/>
                </a:solidFill>
              </a:rPr>
              <a:t>Joint Venture by </a:t>
            </a:r>
            <a:r>
              <a:rPr lang="es-PE" sz="1600" b="1" dirty="0">
                <a:solidFill>
                  <a:srgbClr val="000000"/>
                </a:solidFill>
              </a:rPr>
              <a:t>funding $1.5 M in exploration work over the next four years </a:t>
            </a:r>
            <a:r>
              <a:rPr lang="es-PE" sz="1600" dirty="0">
                <a:solidFill>
                  <a:srgbClr val="000000"/>
                </a:solidFill>
              </a:rPr>
              <a:t>(plus </a:t>
            </a:r>
            <a:r>
              <a:rPr lang="es-PE" sz="1600" dirty="0" smtClean="0">
                <a:solidFill>
                  <a:srgbClr val="000000"/>
                </a:solidFill>
              </a:rPr>
              <a:t>$270,000 </a:t>
            </a:r>
            <a:r>
              <a:rPr lang="es-PE" sz="1600" dirty="0">
                <a:solidFill>
                  <a:srgbClr val="000000"/>
                </a:solidFill>
              </a:rPr>
              <a:t>in cash </a:t>
            </a:r>
            <a:r>
              <a:rPr lang="es-PE" sz="1600" dirty="0" smtClean="0">
                <a:solidFill>
                  <a:srgbClr val="000000"/>
                </a:solidFill>
              </a:rPr>
              <a:t>payments, of which $220,000 has been advanced)</a:t>
            </a:r>
            <a:r>
              <a:rPr lang="es-PE" sz="1600" dirty="0">
                <a:solidFill>
                  <a:srgbClr val="000000"/>
                </a:solidFill>
              </a:rPr>
              <a:t>.</a:t>
            </a:r>
            <a:endParaRPr lang="en-US" sz="1600" dirty="0">
              <a:solidFill>
                <a:srgbClr val="000000"/>
              </a:solidFill>
            </a:endParaRPr>
          </a:p>
          <a:p>
            <a:pPr marL="914400" lvl="1" indent="-457200" algn="just">
              <a:spcBef>
                <a:spcPct val="50000"/>
              </a:spcBef>
              <a:buFont typeface="Wingdings" pitchFamily="2" charset="2"/>
              <a:buChar char="§"/>
            </a:pPr>
            <a:r>
              <a:rPr lang="en-US" sz="1600" dirty="0">
                <a:solidFill>
                  <a:srgbClr val="000000"/>
                </a:solidFill>
              </a:rPr>
              <a:t>Geological setting, similar to producing mines in the area, presents excellent potential for epithermal precious-metal and porphyry</a:t>
            </a:r>
            <a:r>
              <a:rPr lang="en-CA" sz="1600" dirty="0">
                <a:solidFill>
                  <a:srgbClr val="000000"/>
                </a:solidFill>
              </a:rPr>
              <a:t>-style copper mineralization.</a:t>
            </a:r>
            <a:endParaRPr lang="en-US" sz="1600" dirty="0">
              <a:solidFill>
                <a:srgbClr val="000000"/>
              </a:solidFill>
            </a:endParaRPr>
          </a:p>
          <a:p>
            <a:pPr marL="914400" lvl="1" indent="-457200" algn="just">
              <a:spcBef>
                <a:spcPct val="50000"/>
              </a:spcBef>
              <a:buFont typeface="Wingdings" pitchFamily="2" charset="2"/>
              <a:buChar char="§"/>
            </a:pPr>
            <a:r>
              <a:rPr lang="en-US" sz="1600" dirty="0">
                <a:solidFill>
                  <a:srgbClr val="000000"/>
                </a:solidFill>
              </a:rPr>
              <a:t>La </a:t>
            </a:r>
            <a:r>
              <a:rPr lang="en-US" sz="1600" dirty="0" err="1">
                <a:solidFill>
                  <a:srgbClr val="000000"/>
                </a:solidFill>
              </a:rPr>
              <a:t>Republica</a:t>
            </a:r>
            <a:r>
              <a:rPr lang="en-US" sz="1600" dirty="0">
                <a:solidFill>
                  <a:srgbClr val="000000"/>
                </a:solidFill>
              </a:rPr>
              <a:t> del </a:t>
            </a:r>
            <a:r>
              <a:rPr lang="en-US" sz="1600" dirty="0" err="1">
                <a:solidFill>
                  <a:srgbClr val="000000"/>
                </a:solidFill>
              </a:rPr>
              <a:t>Perú</a:t>
            </a:r>
            <a:r>
              <a:rPr lang="en-US" sz="1600" dirty="0">
                <a:solidFill>
                  <a:srgbClr val="000000"/>
                </a:solidFill>
              </a:rPr>
              <a:t> has a stable, responsible government with an open door to foreign mining investment and repatriation of those investments.</a:t>
            </a:r>
            <a:endParaRPr lang="en-US" sz="1600" b="1" dirty="0">
              <a:solidFill>
                <a:srgbClr val="000000"/>
              </a:solidFill>
            </a:endParaRPr>
          </a:p>
          <a:p>
            <a:pPr marL="914400" lvl="1" indent="-457200" algn="just">
              <a:spcBef>
                <a:spcPct val="50000"/>
              </a:spcBef>
              <a:buFont typeface="Wingdings" pitchFamily="2" charset="2"/>
              <a:buChar char="§"/>
            </a:pPr>
            <a:r>
              <a:rPr lang="en-US" sz="1600" dirty="0">
                <a:solidFill>
                  <a:srgbClr val="000000"/>
                </a:solidFill>
              </a:rPr>
              <a:t>Experienced team with the ability to acquire, explore and develop. </a:t>
            </a:r>
          </a:p>
          <a:p>
            <a:pPr marL="457200" indent="-457200">
              <a:spcBef>
                <a:spcPct val="50000"/>
              </a:spcBef>
              <a:buClr>
                <a:schemeClr val="tx2"/>
              </a:buClr>
              <a:buFontTx/>
              <a:buAutoNum type="romanUcPeriod"/>
            </a:pPr>
            <a:endParaRPr lang="en-US" sz="1400" dirty="0">
              <a:solidFill>
                <a:srgbClr val="000000"/>
              </a:solidFill>
            </a:endParaRPr>
          </a:p>
        </p:txBody>
      </p:sp>
      <p:pic>
        <p:nvPicPr>
          <p:cNvPr id="19460"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19461"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26FB6156-4870-4B03-BC02-A5E8E145B975}" type="slidenum">
              <a:rPr lang="en-US"/>
              <a:pPr>
                <a:defRPr/>
              </a:pPr>
              <a:t>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21506" name="Rectangle 1026"/>
          <p:cNvSpPr>
            <a:spLocks noGrp="1" noChangeArrowheads="1"/>
          </p:cNvSpPr>
          <p:nvPr>
            <p:ph type="ctrTitle"/>
          </p:nvPr>
        </p:nvSpPr>
        <p:spPr>
          <a:xfrm>
            <a:off x="152400" y="304800"/>
            <a:ext cx="8839200" cy="914400"/>
          </a:xfrm>
        </p:spPr>
        <p:txBody>
          <a:bodyPr/>
          <a:lstStyle/>
          <a:p>
            <a:pPr eaLnBrk="1" hangingPunct="1"/>
            <a:r>
              <a:rPr lang="en-US" sz="2800" b="1" smtClean="0">
                <a:latin typeface="Antique Olive"/>
              </a:rPr>
              <a:t>Officers and Directors</a:t>
            </a:r>
          </a:p>
        </p:txBody>
      </p:sp>
      <p:pic>
        <p:nvPicPr>
          <p:cNvPr id="21507"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21508"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sp>
        <p:nvSpPr>
          <p:cNvPr id="21509" name="Text Box 3"/>
          <p:cNvSpPr txBox="1">
            <a:spLocks noChangeArrowheads="1"/>
          </p:cNvSpPr>
          <p:nvPr/>
        </p:nvSpPr>
        <p:spPr bwMode="auto">
          <a:xfrm>
            <a:off x="457200" y="1828800"/>
            <a:ext cx="8382000" cy="2677640"/>
          </a:xfrm>
          <a:prstGeom prst="rect">
            <a:avLst/>
          </a:prstGeom>
          <a:noFill/>
          <a:ln w="9525">
            <a:noFill/>
            <a:miter lim="800000"/>
            <a:headEnd/>
            <a:tailEnd/>
          </a:ln>
        </p:spPr>
        <p:txBody>
          <a:bodyPr lIns="91423" tIns="45712" rIns="91423" bIns="45712">
            <a:spAutoFit/>
          </a:bodyPr>
          <a:lstStyle/>
          <a:p>
            <a:pPr marL="457200" indent="-457200">
              <a:spcBef>
                <a:spcPct val="50000"/>
              </a:spcBef>
              <a:buClr>
                <a:srgbClr val="000000"/>
              </a:buClr>
              <a:buFont typeface="Arial" charset="0"/>
              <a:buChar char="•"/>
            </a:pPr>
            <a:r>
              <a:rPr lang="en-US" sz="1600" dirty="0">
                <a:solidFill>
                  <a:srgbClr val="000000"/>
                </a:solidFill>
              </a:rPr>
              <a:t>D. Mark Appleby </a:t>
            </a:r>
            <a:r>
              <a:rPr lang="en-US" sz="1600" dirty="0" smtClean="0">
                <a:solidFill>
                  <a:srgbClr val="000000"/>
                </a:solidFill>
              </a:rPr>
              <a:t>– </a:t>
            </a:r>
            <a:r>
              <a:rPr lang="en-US" sz="1600" dirty="0">
                <a:solidFill>
                  <a:srgbClr val="000000"/>
                </a:solidFill>
              </a:rPr>
              <a:t>President </a:t>
            </a:r>
            <a:r>
              <a:rPr lang="en-US" sz="1600" dirty="0" smtClean="0">
                <a:solidFill>
                  <a:srgbClr val="000000"/>
                </a:solidFill>
              </a:rPr>
              <a:t>, </a:t>
            </a:r>
            <a:r>
              <a:rPr lang="en-US" sz="1600" dirty="0">
                <a:solidFill>
                  <a:srgbClr val="000000"/>
                </a:solidFill>
              </a:rPr>
              <a:t>Chief Executive Officer</a:t>
            </a:r>
            <a:r>
              <a:rPr lang="en-US" sz="1600" dirty="0" smtClean="0">
                <a:solidFill>
                  <a:srgbClr val="000000"/>
                </a:solidFill>
              </a:rPr>
              <a:t>, Secretary and </a:t>
            </a:r>
            <a:r>
              <a:rPr lang="en-US" sz="1600" dirty="0">
                <a:solidFill>
                  <a:srgbClr val="000000"/>
                </a:solidFill>
              </a:rPr>
              <a:t>Director</a:t>
            </a:r>
          </a:p>
          <a:p>
            <a:pPr marL="457200" indent="-457200">
              <a:spcBef>
                <a:spcPct val="50000"/>
              </a:spcBef>
              <a:buClr>
                <a:srgbClr val="000000"/>
              </a:buClr>
              <a:buFont typeface="Arial" charset="0"/>
              <a:buChar char="•"/>
            </a:pPr>
            <a:r>
              <a:rPr lang="en-US" sz="1600" dirty="0" smtClean="0">
                <a:solidFill>
                  <a:srgbClr val="000000"/>
                </a:solidFill>
              </a:rPr>
              <a:t>Dan </a:t>
            </a:r>
            <a:r>
              <a:rPr lang="en-US" sz="1600" dirty="0" err="1" smtClean="0">
                <a:solidFill>
                  <a:srgbClr val="000000"/>
                </a:solidFill>
              </a:rPr>
              <a:t>Fuoco</a:t>
            </a:r>
            <a:r>
              <a:rPr lang="en-US" sz="1600" dirty="0" smtClean="0">
                <a:solidFill>
                  <a:srgbClr val="000000"/>
                </a:solidFill>
              </a:rPr>
              <a:t> </a:t>
            </a:r>
            <a:r>
              <a:rPr lang="en-US" sz="1600" dirty="0">
                <a:solidFill>
                  <a:srgbClr val="000000"/>
                </a:solidFill>
              </a:rPr>
              <a:t>- Chief Financial </a:t>
            </a:r>
            <a:r>
              <a:rPr lang="en-US" sz="1600" dirty="0" smtClean="0">
                <a:solidFill>
                  <a:srgbClr val="000000"/>
                </a:solidFill>
              </a:rPr>
              <a:t>Officer</a:t>
            </a:r>
          </a:p>
          <a:p>
            <a:pPr marL="457200" indent="-457200">
              <a:spcBef>
                <a:spcPct val="50000"/>
              </a:spcBef>
              <a:buClr>
                <a:srgbClr val="000000"/>
              </a:buClr>
              <a:buFont typeface="Arial" charset="0"/>
              <a:buChar char="•"/>
            </a:pPr>
            <a:r>
              <a:rPr lang="en-US" sz="1600" dirty="0" smtClean="0">
                <a:solidFill>
                  <a:srgbClr val="000000"/>
                </a:solidFill>
              </a:rPr>
              <a:t>Yves P. Clement, P. Geo.- Director</a:t>
            </a:r>
            <a:endParaRPr lang="en-US" sz="1600" dirty="0">
              <a:solidFill>
                <a:srgbClr val="000000"/>
              </a:solidFill>
            </a:endParaRPr>
          </a:p>
          <a:p>
            <a:pPr marL="457200" indent="-457200">
              <a:spcBef>
                <a:spcPct val="50000"/>
              </a:spcBef>
              <a:buClr>
                <a:srgbClr val="000000"/>
              </a:buClr>
              <a:buFont typeface="Arial" charset="0"/>
              <a:buChar char="•"/>
            </a:pPr>
            <a:r>
              <a:rPr lang="en-US" sz="1600" dirty="0" smtClean="0">
                <a:solidFill>
                  <a:srgbClr val="000000"/>
                </a:solidFill>
              </a:rPr>
              <a:t>Denis </a:t>
            </a:r>
            <a:r>
              <a:rPr lang="en-US" sz="1600" dirty="0" err="1" smtClean="0">
                <a:solidFill>
                  <a:srgbClr val="000000"/>
                </a:solidFill>
              </a:rPr>
              <a:t>Laviolette</a:t>
            </a:r>
            <a:r>
              <a:rPr lang="en-US" sz="1600" dirty="0" smtClean="0">
                <a:solidFill>
                  <a:srgbClr val="000000"/>
                </a:solidFill>
              </a:rPr>
              <a:t> </a:t>
            </a:r>
            <a:r>
              <a:rPr lang="en-US" sz="1600" dirty="0">
                <a:solidFill>
                  <a:srgbClr val="000000"/>
                </a:solidFill>
              </a:rPr>
              <a:t>– </a:t>
            </a:r>
            <a:r>
              <a:rPr lang="en-US" sz="1600" dirty="0" smtClean="0">
                <a:solidFill>
                  <a:srgbClr val="000000"/>
                </a:solidFill>
              </a:rPr>
              <a:t>Director, Chairman of the Audit Committee</a:t>
            </a:r>
            <a:endParaRPr lang="en-US" sz="1600" dirty="0">
              <a:solidFill>
                <a:srgbClr val="000000"/>
              </a:solidFill>
            </a:endParaRPr>
          </a:p>
          <a:p>
            <a:pPr marL="457200" indent="-457200">
              <a:spcBef>
                <a:spcPct val="50000"/>
              </a:spcBef>
              <a:buClr>
                <a:srgbClr val="000000"/>
              </a:buClr>
              <a:buFont typeface="Arial" charset="0"/>
              <a:buChar char="•"/>
            </a:pPr>
            <a:r>
              <a:rPr lang="en-US" sz="1600" dirty="0">
                <a:solidFill>
                  <a:srgbClr val="000000"/>
                </a:solidFill>
              </a:rPr>
              <a:t>Douglas </a:t>
            </a:r>
            <a:r>
              <a:rPr lang="en-US" sz="1600" dirty="0" err="1">
                <a:solidFill>
                  <a:srgbClr val="000000"/>
                </a:solidFill>
              </a:rPr>
              <a:t>Flett</a:t>
            </a:r>
            <a:r>
              <a:rPr lang="en-US" sz="1600" dirty="0">
                <a:solidFill>
                  <a:srgbClr val="000000"/>
                </a:solidFill>
              </a:rPr>
              <a:t>, J.D. – </a:t>
            </a:r>
            <a:r>
              <a:rPr lang="en-US" sz="1600" dirty="0" smtClean="0">
                <a:solidFill>
                  <a:srgbClr val="000000"/>
                </a:solidFill>
              </a:rPr>
              <a:t>Director</a:t>
            </a:r>
            <a:endParaRPr lang="en-US" sz="1600" dirty="0">
              <a:solidFill>
                <a:srgbClr val="000000"/>
              </a:solidFill>
            </a:endParaRPr>
          </a:p>
          <a:p>
            <a:pPr marL="457200" indent="-457200">
              <a:buClr>
                <a:srgbClr val="000000"/>
              </a:buClr>
            </a:pPr>
            <a:endParaRPr lang="en-US" sz="1600" b="1" dirty="0">
              <a:solidFill>
                <a:srgbClr val="000000"/>
              </a:solidFill>
            </a:endParaRPr>
          </a:p>
          <a:p>
            <a:pPr marL="457200" indent="-457200" algn="ctr">
              <a:buClr>
                <a:srgbClr val="000000"/>
              </a:buClr>
            </a:pPr>
            <a:r>
              <a:rPr lang="en-US" sz="1600" b="1" dirty="0">
                <a:solidFill>
                  <a:srgbClr val="000000"/>
                </a:solidFill>
              </a:rPr>
              <a:t>INDEPENDENT TECHNICAL ADVISER</a:t>
            </a:r>
          </a:p>
          <a:p>
            <a:pPr marL="457200" indent="-457200">
              <a:spcBef>
                <a:spcPct val="50000"/>
              </a:spcBef>
              <a:buClr>
                <a:srgbClr val="000000"/>
              </a:buClr>
              <a:buFont typeface="Arial" charset="0"/>
              <a:buChar char="•"/>
            </a:pPr>
            <a:r>
              <a:rPr lang="en-US" sz="1600" dirty="0">
                <a:solidFill>
                  <a:srgbClr val="000000"/>
                </a:solidFill>
              </a:rPr>
              <a:t>Luc Pigeon, </a:t>
            </a:r>
            <a:r>
              <a:rPr lang="en-US" sz="1600" dirty="0" err="1">
                <a:solidFill>
                  <a:srgbClr val="000000"/>
                </a:solidFill>
              </a:rPr>
              <a:t>P.Geo</a:t>
            </a:r>
            <a:r>
              <a:rPr lang="en-US" sz="1600" dirty="0">
                <a:solidFill>
                  <a:srgbClr val="000000"/>
                </a:solidFill>
              </a:rPr>
              <a:t>. (Gateway Solutions, Lima, Per</a:t>
            </a:r>
            <a:r>
              <a:rPr lang="es-PE" sz="1600" dirty="0">
                <a:solidFill>
                  <a:srgbClr val="000000"/>
                </a:solidFill>
              </a:rPr>
              <a:t>ú</a:t>
            </a:r>
            <a:r>
              <a:rPr lang="en-US" sz="1600" dirty="0">
                <a:solidFill>
                  <a:srgbClr val="000000"/>
                </a:solidFill>
              </a:rPr>
              <a:t>)</a:t>
            </a:r>
          </a:p>
        </p:txBody>
      </p:sp>
      <p:sp>
        <p:nvSpPr>
          <p:cNvPr id="9" name="Slide Number Placeholder 8"/>
          <p:cNvSpPr>
            <a:spLocks noGrp="1"/>
          </p:cNvSpPr>
          <p:nvPr>
            <p:ph type="sldNum" sz="quarter" idx="12"/>
          </p:nvPr>
        </p:nvSpPr>
        <p:spPr/>
        <p:txBody>
          <a:bodyPr/>
          <a:lstStyle/>
          <a:p>
            <a:pPr>
              <a:defRPr/>
            </a:pPr>
            <a:fld id="{424D078D-5606-4FF7-B13D-D2391C33C8BA}" type="slidenum">
              <a:rPr lang="en-US"/>
              <a:pPr>
                <a:defRPr/>
              </a:pPr>
              <a:t>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23554" name="Rectangle 1026"/>
          <p:cNvSpPr>
            <a:spLocks noGrp="1" noChangeArrowheads="1"/>
          </p:cNvSpPr>
          <p:nvPr>
            <p:ph type="ctrTitle"/>
          </p:nvPr>
        </p:nvSpPr>
        <p:spPr>
          <a:xfrm>
            <a:off x="152400" y="304800"/>
            <a:ext cx="8839200" cy="914400"/>
          </a:xfrm>
        </p:spPr>
        <p:txBody>
          <a:bodyPr/>
          <a:lstStyle/>
          <a:p>
            <a:pPr eaLnBrk="1" hangingPunct="1"/>
            <a:r>
              <a:rPr lang="en-US" sz="2800" b="1" smtClean="0">
                <a:latin typeface="Antique Olive"/>
              </a:rPr>
              <a:t>CSE:TTC Share Structure</a:t>
            </a:r>
          </a:p>
        </p:txBody>
      </p:sp>
      <p:pic>
        <p:nvPicPr>
          <p:cNvPr id="23555"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23556"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graphicFrame>
        <p:nvGraphicFramePr>
          <p:cNvPr id="8" name="Table 7"/>
          <p:cNvGraphicFramePr>
            <a:graphicFrameLocks noGrp="1"/>
          </p:cNvGraphicFramePr>
          <p:nvPr>
            <p:extLst>
              <p:ext uri="{D42A27DB-BD31-4B8C-83A1-F6EECF244321}">
                <p14:modId xmlns:p14="http://schemas.microsoft.com/office/powerpoint/2010/main" val="3448898526"/>
              </p:ext>
            </p:extLst>
          </p:nvPr>
        </p:nvGraphicFramePr>
        <p:xfrm>
          <a:off x="990600" y="1905000"/>
          <a:ext cx="7305675" cy="1966914"/>
        </p:xfrm>
        <a:graphic>
          <a:graphicData uri="http://schemas.openxmlformats.org/drawingml/2006/table">
            <a:tbl>
              <a:tblPr/>
              <a:tblGrid>
                <a:gridCol w="3652838"/>
                <a:gridCol w="3652837"/>
              </a:tblGrid>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Verdana" pitchFamily="34" charset="0"/>
                          <a:ea typeface="ＭＳ Ｐゴシック"/>
                          <a:cs typeface="ＭＳ Ｐゴシック"/>
                        </a:rPr>
                        <a:t>As of September 15,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Verdana" pitchFamily="34"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Verdana" pitchFamily="34" charset="0"/>
                          <a:ea typeface="ＭＳ Ｐゴシック"/>
                          <a:cs typeface="ＭＳ Ｐゴシック"/>
                        </a:rPr>
                        <a:t>Issued and Outstanding: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Verdana" pitchFamily="34" charset="0"/>
                          <a:ea typeface="ＭＳ Ｐゴシック"/>
                          <a:cs typeface="ＭＳ Ｐゴシック"/>
                        </a:rPr>
                        <a:t>43,634,982</a:t>
                      </a:r>
                      <a:r>
                        <a:rPr kumimoji="0" lang="en-CA" sz="1800" b="1" i="0" u="none" strike="noStrike" cap="none" normalizeH="0" baseline="0" dirty="0" smtClean="0">
                          <a:ln>
                            <a:noFill/>
                          </a:ln>
                          <a:solidFill>
                            <a:srgbClr val="000000"/>
                          </a:solidFill>
                          <a:effectLst/>
                          <a:latin typeface="Verdana" pitchFamily="34" charset="0"/>
                          <a:ea typeface="ＭＳ Ｐゴシック"/>
                          <a:cs typeface="ＭＳ Ｐゴシック"/>
                        </a:rPr>
                        <a:t>*</a:t>
                      </a:r>
                      <a:endParaRPr kumimoji="0" lang="en-US" sz="1800" b="1" i="0" u="none" strike="noStrike" cap="none" normalizeH="0" baseline="0" dirty="0" smtClean="0">
                        <a:ln>
                          <a:noFill/>
                        </a:ln>
                        <a:solidFill>
                          <a:srgbClr val="000000"/>
                        </a:solidFill>
                        <a:effectLst/>
                        <a:latin typeface="Verdana" pitchFamily="34"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ea typeface="ＭＳ Ｐゴシック"/>
                          <a:cs typeface="ＭＳ Ｐゴシック"/>
                        </a:rPr>
                        <a:t>Options: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erdana" pitchFamily="34" charset="0"/>
                          <a:ea typeface="ＭＳ Ｐゴシック"/>
                          <a:cs typeface="ＭＳ Ｐゴシック"/>
                        </a:rPr>
                        <a:t>NIL</a:t>
                      </a:r>
                      <a:r>
                        <a:rPr kumimoji="0" lang="en-US" sz="1800" b="0" i="0" u="none" strike="noStrike" cap="none" normalizeH="0" baseline="30000" dirty="0" smtClean="0">
                          <a:ln>
                            <a:noFill/>
                          </a:ln>
                          <a:solidFill>
                            <a:srgbClr val="000000"/>
                          </a:solidFill>
                          <a:effectLst/>
                          <a:latin typeface="Verdana" pitchFamily="34" charset="0"/>
                          <a:ea typeface="ＭＳ Ｐゴシック"/>
                          <a:cs typeface="ＭＳ Ｐゴシック"/>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ea typeface="ＭＳ Ｐゴシック"/>
                          <a:cs typeface="ＭＳ Ｐゴシック"/>
                        </a:rPr>
                        <a:t>Warrants: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erdana" pitchFamily="34" charset="0"/>
                          <a:ea typeface="ＭＳ Ｐゴシック"/>
                          <a:cs typeface="ＭＳ Ｐゴシック"/>
                        </a:rPr>
                        <a:t>850,000</a:t>
                      </a:r>
                      <a:r>
                        <a:rPr kumimoji="0" lang="en-US" sz="1800" b="0" i="0" u="none" strike="noStrike" cap="none" normalizeH="0" baseline="30000" dirty="0" smtClean="0">
                          <a:ln>
                            <a:noFill/>
                          </a:ln>
                          <a:solidFill>
                            <a:srgbClr val="000000"/>
                          </a:solidFill>
                          <a:effectLst/>
                          <a:latin typeface="Verdana" pitchFamily="34" charset="0"/>
                          <a:ea typeface="ＭＳ Ｐゴシック"/>
                          <a:cs typeface="ＭＳ Ｐゴシック"/>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Verdana" pitchFamily="34" charset="0"/>
                          <a:ea typeface="ＭＳ Ｐゴシック"/>
                          <a:cs typeface="ＭＳ Ｐゴシック"/>
                        </a:rPr>
                        <a:t>Fully Diluted:</a:t>
                      </a:r>
                      <a:r>
                        <a:rPr kumimoji="0" lang="en-US" sz="1800" b="0" i="0" u="none" strike="noStrike" cap="none" normalizeH="0" baseline="0" smtClean="0">
                          <a:ln>
                            <a:noFill/>
                          </a:ln>
                          <a:solidFill>
                            <a:srgbClr val="000000"/>
                          </a:solidFill>
                          <a:effectLst/>
                          <a:latin typeface="Verdana" pitchFamily="34" charset="0"/>
                          <a:ea typeface="ＭＳ Ｐゴシック"/>
                          <a:cs typeface="ＭＳ Ｐゴシック"/>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Verdana" pitchFamily="34" charset="0"/>
                          <a:ea typeface="ＭＳ Ｐゴシック"/>
                          <a:cs typeface="ＭＳ Ｐゴシック"/>
                        </a:rPr>
                        <a:t>44,484,982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bl>
          </a:graphicData>
        </a:graphic>
      </p:graphicFrame>
      <p:sp>
        <p:nvSpPr>
          <p:cNvPr id="23577" name="TextBox 8"/>
          <p:cNvSpPr txBox="1">
            <a:spLocks noChangeArrowheads="1"/>
          </p:cNvSpPr>
          <p:nvPr/>
        </p:nvSpPr>
        <p:spPr bwMode="auto">
          <a:xfrm>
            <a:off x="1676400" y="4038600"/>
            <a:ext cx="4815591" cy="941796"/>
          </a:xfrm>
          <a:prstGeom prst="rect">
            <a:avLst/>
          </a:prstGeom>
          <a:noFill/>
          <a:ln w="9525">
            <a:noFill/>
            <a:miter lim="800000"/>
            <a:headEnd/>
            <a:tailEnd/>
          </a:ln>
        </p:spPr>
        <p:txBody>
          <a:bodyPr wrap="none">
            <a:spAutoFit/>
          </a:bodyPr>
          <a:lstStyle/>
          <a:p>
            <a:pPr>
              <a:spcBef>
                <a:spcPct val="20000"/>
              </a:spcBef>
              <a:buClr>
                <a:schemeClr val="tx2"/>
              </a:buClr>
            </a:pPr>
            <a:r>
              <a:rPr lang="en-CA" dirty="0">
                <a:solidFill>
                  <a:schemeClr val="tx1"/>
                </a:solidFill>
                <a:latin typeface="Calibri" pitchFamily="34" charset="0"/>
              </a:rPr>
              <a:t>* Management and top  six shareholders: &gt;40% of issued and outstanding</a:t>
            </a:r>
          </a:p>
          <a:p>
            <a:pPr>
              <a:spcBef>
                <a:spcPct val="20000"/>
              </a:spcBef>
              <a:buClr>
                <a:schemeClr val="tx2"/>
              </a:buClr>
            </a:pPr>
            <a:r>
              <a:rPr lang="en-CA" dirty="0">
                <a:solidFill>
                  <a:schemeClr val="tx1"/>
                </a:solidFill>
                <a:latin typeface="Calibri" pitchFamily="34" charset="0"/>
              </a:rPr>
              <a:t>1 - Options exercisable @ $</a:t>
            </a:r>
            <a:r>
              <a:rPr lang="en-CA" dirty="0" smtClean="0">
                <a:solidFill>
                  <a:schemeClr val="tx1"/>
                </a:solidFill>
                <a:latin typeface="Calibri" pitchFamily="34" charset="0"/>
              </a:rPr>
              <a:t>0.25 have been cancelled. </a:t>
            </a:r>
            <a:endParaRPr lang="en-CA" dirty="0">
              <a:solidFill>
                <a:schemeClr val="tx1"/>
              </a:solidFill>
              <a:latin typeface="Calibri" pitchFamily="34" charset="0"/>
            </a:endParaRPr>
          </a:p>
          <a:p>
            <a:pPr>
              <a:spcBef>
                <a:spcPct val="20000"/>
              </a:spcBef>
              <a:buClr>
                <a:schemeClr val="tx2"/>
              </a:buClr>
            </a:pPr>
            <a:r>
              <a:rPr lang="en-CA" dirty="0">
                <a:solidFill>
                  <a:schemeClr val="tx1"/>
                </a:solidFill>
                <a:latin typeface="Calibri" pitchFamily="34" charset="0"/>
              </a:rPr>
              <a:t>2-  8</a:t>
            </a:r>
            <a:r>
              <a:rPr lang="en-CA" dirty="0" smtClean="0">
                <a:solidFill>
                  <a:schemeClr val="tx1"/>
                </a:solidFill>
                <a:latin typeface="Calibri" pitchFamily="34" charset="0"/>
              </a:rPr>
              <a:t>50,000 </a:t>
            </a:r>
            <a:r>
              <a:rPr lang="en-CA" dirty="0">
                <a:solidFill>
                  <a:schemeClr val="tx1"/>
                </a:solidFill>
                <a:latin typeface="Calibri" pitchFamily="34" charset="0"/>
              </a:rPr>
              <a:t>warrants exercisable @ $</a:t>
            </a:r>
            <a:r>
              <a:rPr lang="en-CA" dirty="0" smtClean="0">
                <a:solidFill>
                  <a:schemeClr val="tx1"/>
                </a:solidFill>
                <a:latin typeface="Calibri" pitchFamily="34" charset="0"/>
              </a:rPr>
              <a:t>0.10 </a:t>
            </a:r>
            <a:r>
              <a:rPr lang="en-CA" dirty="0">
                <a:solidFill>
                  <a:schemeClr val="tx1"/>
                </a:solidFill>
                <a:latin typeface="Calibri" pitchFamily="34" charset="0"/>
              </a:rPr>
              <a:t>and expiring </a:t>
            </a:r>
            <a:r>
              <a:rPr lang="en-CA" dirty="0" smtClean="0">
                <a:solidFill>
                  <a:schemeClr val="tx1"/>
                </a:solidFill>
                <a:latin typeface="Calibri" pitchFamily="34" charset="0"/>
              </a:rPr>
              <a:t>October 01, 2016</a:t>
            </a:r>
            <a:endParaRPr lang="en-CA" dirty="0">
              <a:solidFill>
                <a:schemeClr val="tx1"/>
              </a:solidFill>
              <a:latin typeface="Calibri" pitchFamily="34" charset="0"/>
            </a:endParaRPr>
          </a:p>
          <a:p>
            <a:pPr>
              <a:spcBef>
                <a:spcPct val="20000"/>
              </a:spcBef>
              <a:buClr>
                <a:schemeClr val="tx2"/>
              </a:buClr>
            </a:pPr>
            <a:r>
              <a:rPr lang="en-CA" dirty="0">
                <a:solidFill>
                  <a:schemeClr val="tx1"/>
                </a:solidFill>
                <a:latin typeface="Calibri" pitchFamily="34" charset="0"/>
              </a:rPr>
              <a:t>	</a:t>
            </a:r>
          </a:p>
        </p:txBody>
      </p:sp>
      <p:sp>
        <p:nvSpPr>
          <p:cNvPr id="11" name="Slide Number Placeholder 10"/>
          <p:cNvSpPr>
            <a:spLocks noGrp="1"/>
          </p:cNvSpPr>
          <p:nvPr>
            <p:ph type="sldNum" sz="quarter" idx="12"/>
          </p:nvPr>
        </p:nvSpPr>
        <p:spPr/>
        <p:txBody>
          <a:bodyPr/>
          <a:lstStyle/>
          <a:p>
            <a:pPr>
              <a:defRPr/>
            </a:pPr>
            <a:fld id="{D2C09D3B-EF7B-49E1-ACE3-30B6854FB89E}" type="slidenum">
              <a:rPr lang="en-US"/>
              <a:pPr>
                <a:defRPr/>
              </a:pPr>
              <a:t>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25602" name="Rectangle 1026"/>
          <p:cNvSpPr>
            <a:spLocks noGrp="1" noChangeArrowheads="1"/>
          </p:cNvSpPr>
          <p:nvPr>
            <p:ph type="ctrTitle"/>
          </p:nvPr>
        </p:nvSpPr>
        <p:spPr>
          <a:xfrm>
            <a:off x="152400" y="304800"/>
            <a:ext cx="8839200" cy="914400"/>
          </a:xfrm>
        </p:spPr>
        <p:txBody>
          <a:bodyPr/>
          <a:lstStyle/>
          <a:p>
            <a:pPr eaLnBrk="1" hangingPunct="1"/>
            <a:r>
              <a:rPr lang="en-US" sz="2800" b="1" smtClean="0">
                <a:latin typeface="Antique Olive"/>
              </a:rPr>
              <a:t>La Victoria Project</a:t>
            </a:r>
            <a:br>
              <a:rPr lang="en-US" sz="2800" b="1" smtClean="0">
                <a:latin typeface="Antique Olive"/>
              </a:rPr>
            </a:br>
            <a:r>
              <a:rPr lang="en-US" sz="1400" b="1" smtClean="0">
                <a:latin typeface="Antique Olive"/>
              </a:rPr>
              <a:t>Distrito de Huandoval, Pallasca Provincia, Ancash Departmento</a:t>
            </a:r>
          </a:p>
        </p:txBody>
      </p:sp>
      <p:pic>
        <p:nvPicPr>
          <p:cNvPr id="25603"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25604"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pic>
        <p:nvPicPr>
          <p:cNvPr id="9" name="Picture 8" descr="Peru map TTC v1.2.png"/>
          <p:cNvPicPr>
            <a:picLocks noChangeAspect="1"/>
          </p:cNvPicPr>
          <p:nvPr/>
        </p:nvPicPr>
        <p:blipFill>
          <a:blip r:embed="rId6"/>
          <a:stretch>
            <a:fillRect/>
          </a:stretch>
        </p:blipFill>
        <p:spPr>
          <a:xfrm>
            <a:off x="914400" y="1600200"/>
            <a:ext cx="3200400" cy="3971925"/>
          </a:xfrm>
          <a:prstGeom prst="rect">
            <a:avLst/>
          </a:prstGeom>
          <a:effectLst>
            <a:outerShdw blurRad="50800" dist="38100" dir="2700000" algn="tl" rotWithShape="0">
              <a:prstClr val="black">
                <a:alpha val="40000"/>
              </a:prstClr>
            </a:outerShdw>
          </a:effectLst>
        </p:spPr>
      </p:pic>
      <p:sp>
        <p:nvSpPr>
          <p:cNvPr id="25606" name="Text Box 3"/>
          <p:cNvSpPr txBox="1">
            <a:spLocks noChangeArrowheads="1"/>
          </p:cNvSpPr>
          <p:nvPr/>
        </p:nvSpPr>
        <p:spPr bwMode="auto">
          <a:xfrm>
            <a:off x="4876800" y="1303338"/>
            <a:ext cx="3581400" cy="5356225"/>
          </a:xfrm>
          <a:prstGeom prst="rect">
            <a:avLst/>
          </a:prstGeom>
          <a:noFill/>
          <a:ln w="9525">
            <a:noFill/>
            <a:miter lim="800000"/>
            <a:headEnd/>
            <a:tailEnd/>
          </a:ln>
        </p:spPr>
        <p:txBody>
          <a:bodyPr lIns="91423" tIns="45712" rIns="91423" bIns="45712">
            <a:spAutoFit/>
          </a:bodyPr>
          <a:lstStyle/>
          <a:p>
            <a:pPr marL="285750" indent="-285750">
              <a:spcBef>
                <a:spcPct val="50000"/>
              </a:spcBef>
              <a:buFont typeface="Wingdings" pitchFamily="2" charset="2"/>
              <a:buChar char="§"/>
            </a:pPr>
            <a:r>
              <a:rPr lang="en-CA" sz="1600" dirty="0">
                <a:solidFill>
                  <a:srgbClr val="000000"/>
                </a:solidFill>
              </a:rPr>
              <a:t>In the heart of the Ancash – La Libertad mining area in the North-Central Mineral Belt of </a:t>
            </a:r>
            <a:r>
              <a:rPr lang="en-CA" sz="1600" dirty="0" err="1">
                <a:solidFill>
                  <a:srgbClr val="000000"/>
                </a:solidFill>
              </a:rPr>
              <a:t>Perú</a:t>
            </a:r>
            <a:r>
              <a:rPr lang="en-CA" sz="1600" dirty="0">
                <a:solidFill>
                  <a:srgbClr val="000000"/>
                </a:solidFill>
              </a:rPr>
              <a:t>.</a:t>
            </a:r>
          </a:p>
          <a:p>
            <a:pPr marL="285750" indent="-285750">
              <a:spcBef>
                <a:spcPct val="50000"/>
              </a:spcBef>
              <a:buFont typeface="Wingdings" pitchFamily="2" charset="2"/>
              <a:buChar char="§"/>
            </a:pPr>
            <a:r>
              <a:rPr lang="en-CA" sz="1600" dirty="0">
                <a:solidFill>
                  <a:srgbClr val="000000"/>
                </a:solidFill>
              </a:rPr>
              <a:t>425 km  N of Lima, 120 km E of Trujillo at 3,100 m to 4,200 m  elevation.</a:t>
            </a:r>
            <a:endParaRPr lang="en-CA" sz="1600" b="1" dirty="0">
              <a:solidFill>
                <a:srgbClr val="000000"/>
              </a:solidFill>
            </a:endParaRPr>
          </a:p>
          <a:p>
            <a:pPr marL="285750" indent="-285750">
              <a:spcBef>
                <a:spcPct val="50000"/>
              </a:spcBef>
              <a:buFont typeface="Wingdings" pitchFamily="2" charset="2"/>
              <a:buChar char="§"/>
            </a:pPr>
            <a:r>
              <a:rPr lang="en-CA" sz="1600" b="1" dirty="0">
                <a:solidFill>
                  <a:srgbClr val="000000"/>
                </a:solidFill>
              </a:rPr>
              <a:t>100% ownership </a:t>
            </a:r>
            <a:r>
              <a:rPr lang="en-CA" sz="1600" dirty="0">
                <a:solidFill>
                  <a:srgbClr val="000000"/>
                </a:solidFill>
              </a:rPr>
              <a:t>in eight  mining concessions covering 3,360 ha. </a:t>
            </a:r>
            <a:r>
              <a:rPr lang="en-CA" sz="1600" dirty="0" err="1">
                <a:solidFill>
                  <a:srgbClr val="000000"/>
                </a:solidFill>
              </a:rPr>
              <a:t>Eloro</a:t>
            </a:r>
            <a:r>
              <a:rPr lang="en-CA" sz="1600" dirty="0">
                <a:solidFill>
                  <a:srgbClr val="000000"/>
                </a:solidFill>
              </a:rPr>
              <a:t>  has an option to  earn-in to a </a:t>
            </a:r>
            <a:r>
              <a:rPr lang="en-CA" sz="1600" dirty="0" smtClean="0">
                <a:solidFill>
                  <a:srgbClr val="000000"/>
                </a:solidFill>
              </a:rPr>
              <a:t>60</a:t>
            </a:r>
            <a:r>
              <a:rPr lang="en-CA" sz="1600" dirty="0">
                <a:solidFill>
                  <a:srgbClr val="000000"/>
                </a:solidFill>
              </a:rPr>
              <a:t>% interest and JV.</a:t>
            </a:r>
          </a:p>
          <a:p>
            <a:pPr marL="285750" indent="-285750">
              <a:spcBef>
                <a:spcPct val="50000"/>
              </a:spcBef>
              <a:buFont typeface="Wingdings" pitchFamily="2" charset="2"/>
              <a:buChar char="§"/>
            </a:pPr>
            <a:r>
              <a:rPr lang="es-PE" sz="1600" dirty="0">
                <a:solidFill>
                  <a:srgbClr val="000000"/>
                </a:solidFill>
              </a:rPr>
              <a:t>Three current target areas</a:t>
            </a:r>
            <a:r>
              <a:rPr lang="en-CA" sz="1600" dirty="0">
                <a:solidFill>
                  <a:srgbClr val="000000"/>
                </a:solidFill>
              </a:rPr>
              <a:t>:</a:t>
            </a:r>
          </a:p>
          <a:p>
            <a:pPr marL="285750" indent="-285750">
              <a:buFont typeface="Arial" charset="0"/>
              <a:buChar char="•"/>
            </a:pPr>
            <a:r>
              <a:rPr lang="en-CA" sz="1600" dirty="0">
                <a:solidFill>
                  <a:srgbClr val="000000"/>
                </a:solidFill>
              </a:rPr>
              <a:t>San </a:t>
            </a:r>
            <a:r>
              <a:rPr lang="en-CA" sz="1600" dirty="0" err="1">
                <a:solidFill>
                  <a:srgbClr val="000000"/>
                </a:solidFill>
              </a:rPr>
              <a:t>Markito</a:t>
            </a:r>
            <a:r>
              <a:rPr lang="en-CA" sz="1600" dirty="0">
                <a:solidFill>
                  <a:srgbClr val="000000"/>
                </a:solidFill>
              </a:rPr>
              <a:t> –Victoria (Ag &gt; Au)</a:t>
            </a:r>
          </a:p>
          <a:p>
            <a:pPr marL="285750" indent="-285750">
              <a:buFont typeface="Arial" charset="0"/>
              <a:buChar char="•"/>
            </a:pPr>
            <a:r>
              <a:rPr lang="en-CA" sz="1600" dirty="0" err="1">
                <a:solidFill>
                  <a:srgbClr val="000000"/>
                </a:solidFill>
              </a:rPr>
              <a:t>Rufina</a:t>
            </a:r>
            <a:r>
              <a:rPr lang="en-CA" sz="1600" dirty="0">
                <a:solidFill>
                  <a:srgbClr val="000000"/>
                </a:solidFill>
              </a:rPr>
              <a:t> (Au </a:t>
            </a:r>
            <a:r>
              <a:rPr lang="en-CA" sz="1600" dirty="0">
                <a:solidFill>
                  <a:schemeClr val="tx1"/>
                </a:solidFill>
              </a:rPr>
              <a:t>≈</a:t>
            </a:r>
            <a:r>
              <a:rPr lang="en-CA" sz="1600" dirty="0">
                <a:solidFill>
                  <a:srgbClr val="000000"/>
                </a:solidFill>
              </a:rPr>
              <a:t> Ag)</a:t>
            </a:r>
          </a:p>
          <a:p>
            <a:pPr marL="285750" indent="-285750">
              <a:buFont typeface="Arial" charset="0"/>
              <a:buChar char="•"/>
            </a:pPr>
            <a:r>
              <a:rPr lang="en-CA" sz="1600" dirty="0" err="1">
                <a:solidFill>
                  <a:srgbClr val="000000"/>
                </a:solidFill>
              </a:rPr>
              <a:t>Ccori</a:t>
            </a:r>
            <a:r>
              <a:rPr lang="en-CA" sz="1600" dirty="0">
                <a:solidFill>
                  <a:srgbClr val="000000"/>
                </a:solidFill>
              </a:rPr>
              <a:t>  </a:t>
            </a:r>
            <a:r>
              <a:rPr lang="en-CA" sz="1600" dirty="0" err="1">
                <a:solidFill>
                  <a:srgbClr val="000000"/>
                </a:solidFill>
              </a:rPr>
              <a:t>Orcco</a:t>
            </a:r>
            <a:r>
              <a:rPr lang="en-CA" sz="1600" dirty="0">
                <a:solidFill>
                  <a:srgbClr val="000000"/>
                </a:solidFill>
              </a:rPr>
              <a:t> (Ag, </a:t>
            </a:r>
            <a:r>
              <a:rPr lang="en-CA" sz="1600" dirty="0">
                <a:solidFill>
                  <a:schemeClr val="tx1"/>
                </a:solidFill>
              </a:rPr>
              <a:t>±</a:t>
            </a:r>
            <a:r>
              <a:rPr lang="en-CA" sz="1600" dirty="0">
                <a:solidFill>
                  <a:srgbClr val="000000"/>
                </a:solidFill>
              </a:rPr>
              <a:t>Cu)</a:t>
            </a:r>
          </a:p>
          <a:p>
            <a:pPr marL="285750" indent="-285750">
              <a:spcBef>
                <a:spcPct val="50000"/>
              </a:spcBef>
              <a:buFont typeface="Wingdings" pitchFamily="2" charset="2"/>
              <a:buChar char="§"/>
            </a:pPr>
            <a:r>
              <a:rPr lang="en-CA" sz="1600" dirty="0">
                <a:solidFill>
                  <a:srgbClr val="000000"/>
                </a:solidFill>
              </a:rPr>
              <a:t>Over $800,000 in exploration expenses by </a:t>
            </a:r>
            <a:r>
              <a:rPr lang="en-CA" sz="1600" dirty="0" err="1">
                <a:solidFill>
                  <a:srgbClr val="000000"/>
                </a:solidFill>
              </a:rPr>
              <a:t>Tartisan</a:t>
            </a:r>
            <a:r>
              <a:rPr lang="en-CA" sz="1600" dirty="0">
                <a:solidFill>
                  <a:srgbClr val="000000"/>
                </a:solidFill>
              </a:rPr>
              <a:t> to date.</a:t>
            </a:r>
            <a:endParaRPr lang="en-CA" sz="1800" b="1" dirty="0">
              <a:solidFill>
                <a:srgbClr val="000000"/>
              </a:solidFill>
            </a:endParaRPr>
          </a:p>
          <a:p>
            <a:pPr marL="285750" indent="-285750">
              <a:spcBef>
                <a:spcPct val="50000"/>
              </a:spcBef>
              <a:buClr>
                <a:schemeClr val="tx2"/>
              </a:buClr>
            </a:pPr>
            <a:endParaRPr lang="en-US" sz="1800" dirty="0">
              <a:solidFill>
                <a:srgbClr val="000000"/>
              </a:solidFill>
            </a:endParaRPr>
          </a:p>
          <a:p>
            <a:pPr marL="285750" indent="-285750">
              <a:spcBef>
                <a:spcPct val="50000"/>
              </a:spcBef>
              <a:buClr>
                <a:schemeClr val="tx2"/>
              </a:buClr>
            </a:pPr>
            <a:endParaRPr lang="en-US" sz="1800" dirty="0">
              <a:solidFill>
                <a:srgbClr val="000000"/>
              </a:solidFill>
            </a:endParaRPr>
          </a:p>
        </p:txBody>
      </p:sp>
      <p:sp>
        <p:nvSpPr>
          <p:cNvPr id="11" name="Slide Number Placeholder 10"/>
          <p:cNvSpPr>
            <a:spLocks noGrp="1"/>
          </p:cNvSpPr>
          <p:nvPr>
            <p:ph type="sldNum" sz="quarter" idx="12"/>
          </p:nvPr>
        </p:nvSpPr>
        <p:spPr/>
        <p:txBody>
          <a:bodyPr/>
          <a:lstStyle/>
          <a:p>
            <a:pPr>
              <a:defRPr/>
            </a:pPr>
            <a:fld id="{FA975824-F6D4-4007-9CBA-6E252650C5AB}" type="slidenum">
              <a:rPr lang="en-US"/>
              <a:pPr>
                <a:defRPr/>
              </a:pPr>
              <a:t>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26"/>
          <p:cNvSpPr>
            <a:spLocks noGrp="1" noChangeArrowheads="1"/>
          </p:cNvSpPr>
          <p:nvPr>
            <p:ph type="ctrTitle"/>
          </p:nvPr>
        </p:nvSpPr>
        <p:spPr>
          <a:xfrm>
            <a:off x="152400" y="304800"/>
            <a:ext cx="8839200" cy="914400"/>
          </a:xfrm>
        </p:spPr>
        <p:txBody>
          <a:bodyPr/>
          <a:lstStyle/>
          <a:p>
            <a:pPr eaLnBrk="1" hangingPunct="1"/>
            <a:r>
              <a:rPr lang="en-US" sz="2800" b="1" smtClean="0">
                <a:latin typeface="Antique Olive"/>
              </a:rPr>
              <a:t>Gold Producers</a:t>
            </a:r>
            <a:br>
              <a:rPr lang="en-US" sz="2800" b="1" smtClean="0">
                <a:latin typeface="Antique Olive"/>
              </a:rPr>
            </a:br>
            <a:r>
              <a:rPr lang="en-US" sz="2800" b="1" smtClean="0">
                <a:latin typeface="Antique Olive"/>
              </a:rPr>
              <a:t>North-Central Mineral Belt, Per</a:t>
            </a:r>
            <a:r>
              <a:rPr lang="es-PE" sz="2800" b="1" smtClean="0">
                <a:latin typeface="Antique Olive"/>
              </a:rPr>
              <a:t>ú</a:t>
            </a:r>
            <a:endParaRPr lang="en-US" sz="2800" b="1" smtClean="0">
              <a:latin typeface="Antique Olive"/>
            </a:endParaRPr>
          </a:p>
        </p:txBody>
      </p:sp>
      <p:pic>
        <p:nvPicPr>
          <p:cNvPr id="27650" name="Picture 4" descr="logo"/>
          <p:cNvPicPr>
            <a:picLocks noChangeAspect="1" noChangeArrowheads="1"/>
          </p:cNvPicPr>
          <p:nvPr/>
        </p:nvPicPr>
        <p:blipFill>
          <a:blip r:embed="rId3"/>
          <a:srcRect/>
          <a:stretch>
            <a:fillRect/>
          </a:stretch>
        </p:blipFill>
        <p:spPr bwMode="auto">
          <a:xfrm>
            <a:off x="7391400" y="228600"/>
            <a:ext cx="1476375" cy="1143000"/>
          </a:xfrm>
          <a:prstGeom prst="rect">
            <a:avLst/>
          </a:prstGeom>
          <a:noFill/>
          <a:ln w="9525">
            <a:noFill/>
            <a:miter lim="800000"/>
            <a:headEnd/>
            <a:tailEnd/>
          </a:ln>
        </p:spPr>
      </p:pic>
      <p:pic>
        <p:nvPicPr>
          <p:cNvPr id="27651" name="Picture 6" descr="tartisan logo final.png"/>
          <p:cNvPicPr>
            <a:picLocks noChangeAspect="1"/>
          </p:cNvPicPr>
          <p:nvPr/>
        </p:nvPicPr>
        <p:blipFill>
          <a:blip r:embed="rId4"/>
          <a:srcRect/>
          <a:stretch>
            <a:fillRect/>
          </a:stretch>
        </p:blipFill>
        <p:spPr bwMode="auto">
          <a:xfrm>
            <a:off x="304800" y="152400"/>
            <a:ext cx="944563" cy="1371600"/>
          </a:xfrm>
          <a:prstGeom prst="rect">
            <a:avLst/>
          </a:prstGeom>
          <a:noFill/>
          <a:ln w="9525">
            <a:noFill/>
            <a:miter lim="800000"/>
            <a:headEnd/>
            <a:tailEnd/>
          </a:ln>
        </p:spPr>
      </p:pic>
      <p:graphicFrame>
        <p:nvGraphicFramePr>
          <p:cNvPr id="8" name="3 Tabla"/>
          <p:cNvGraphicFramePr>
            <a:graphicFrameLocks noGrp="1"/>
          </p:cNvGraphicFramePr>
          <p:nvPr>
            <p:extLst>
              <p:ext uri="{D42A27DB-BD31-4B8C-83A1-F6EECF244321}">
                <p14:modId xmlns:p14="http://schemas.microsoft.com/office/powerpoint/2010/main" val="401023259"/>
              </p:ext>
            </p:extLst>
          </p:nvPr>
        </p:nvGraphicFramePr>
        <p:xfrm>
          <a:off x="381000" y="1600200"/>
          <a:ext cx="8458200" cy="3217882"/>
        </p:xfrm>
        <a:graphic>
          <a:graphicData uri="http://schemas.openxmlformats.org/drawingml/2006/table">
            <a:tbl>
              <a:tblPr/>
              <a:tblGrid>
                <a:gridCol w="1828800"/>
                <a:gridCol w="2819400"/>
                <a:gridCol w="1015066"/>
                <a:gridCol w="1270425"/>
                <a:gridCol w="1524509"/>
              </a:tblGrid>
              <a:tr h="633891">
                <a:tc>
                  <a:txBody>
                    <a:bodyPr/>
                    <a:lstStyle/>
                    <a:p>
                      <a:pPr algn="ctr" fontAlgn="ctr"/>
                      <a:r>
                        <a:rPr lang="es-PE" sz="1400" b="1" i="0" u="none" strike="noStrike" dirty="0" smtClean="0">
                          <a:solidFill>
                            <a:srgbClr val="FFFFFF"/>
                          </a:solidFill>
                          <a:latin typeface="Calibri"/>
                        </a:rPr>
                        <a:t>Mine</a:t>
                      </a:r>
                      <a:endParaRPr lang="es-PE" sz="1400" b="1" i="0" u="none" strike="noStrike" dirty="0">
                        <a:solidFill>
                          <a:srgbClr val="FFFFFF"/>
                        </a:solidFill>
                        <a:latin typeface="Calibri"/>
                      </a:endParaRPr>
                    </a:p>
                  </a:txBody>
                  <a:tcPr marL="8203" marR="8203" marT="8203" marB="0" anchor="ctr">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PE" sz="1400" b="1" i="0" u="none" strike="noStrike" dirty="0" err="1">
                          <a:solidFill>
                            <a:srgbClr val="FFFFFF"/>
                          </a:solidFill>
                          <a:latin typeface="Calibri"/>
                        </a:rPr>
                        <a:t>Company</a:t>
                      </a:r>
                      <a:endParaRPr lang="es-PE" sz="1400" b="1" i="0" u="none" strike="noStrike" dirty="0">
                        <a:solidFill>
                          <a:srgbClr val="FFFFFF"/>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fr-FR" sz="1400" b="1" i="0" u="none" strike="noStrike" dirty="0" smtClean="0">
                          <a:solidFill>
                            <a:srgbClr val="FFFFFF"/>
                          </a:solidFill>
                          <a:latin typeface="Calibri"/>
                        </a:rPr>
                        <a:t>Gold Production </a:t>
                      </a:r>
                      <a:r>
                        <a:rPr lang="fr-FR" sz="1400" b="1" i="0" u="none" strike="noStrike" dirty="0" smtClean="0">
                          <a:solidFill>
                            <a:srgbClr val="FFFFFF"/>
                          </a:solidFill>
                          <a:latin typeface="Calibri"/>
                        </a:rPr>
                        <a:t>2014</a:t>
                      </a:r>
                      <a:endParaRPr lang="fr-FR" sz="1400" b="1" i="0" u="none" strike="noStrike" dirty="0">
                        <a:solidFill>
                          <a:srgbClr val="FFFFFF"/>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400" b="1" i="0" u="none" strike="noStrike" dirty="0">
                          <a:solidFill>
                            <a:srgbClr val="FFFFFF"/>
                          </a:solidFill>
                          <a:latin typeface="Calibri"/>
                        </a:rPr>
                        <a:t>Elevation </a:t>
                      </a:r>
                      <a:r>
                        <a:rPr lang="en-US" sz="1400" b="1" i="0" u="none" strike="noStrike" dirty="0" smtClean="0">
                          <a:solidFill>
                            <a:srgbClr val="FFFFFF"/>
                          </a:solidFill>
                          <a:latin typeface="Calibri"/>
                        </a:rPr>
                        <a:t>ASL </a:t>
                      </a:r>
                      <a:r>
                        <a:rPr lang="en-US" sz="1400" b="1" i="0" u="none" strike="noStrike" dirty="0">
                          <a:solidFill>
                            <a:srgbClr val="FFFFFF"/>
                          </a:solidFill>
                          <a:latin typeface="Calibri"/>
                        </a:rPr>
                        <a:t>(m)</a:t>
                      </a: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PE" sz="1400" b="1" i="0" u="none" strike="noStrike">
                          <a:solidFill>
                            <a:srgbClr val="FFFFFF"/>
                          </a:solidFill>
                          <a:latin typeface="Calibri"/>
                        </a:rPr>
                        <a:t>Distance From La Victoria</a:t>
                      </a:r>
                    </a:p>
                  </a:txBody>
                  <a:tcPr marL="8203" marR="8203" marT="8203" marB="0" anchor="ctr">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tr>
              <a:tr h="266117">
                <a:tc>
                  <a:txBody>
                    <a:bodyPr/>
                    <a:lstStyle/>
                    <a:p>
                      <a:pPr algn="ctr" fontAlgn="ctr"/>
                      <a:r>
                        <a:rPr lang="es-PE" sz="1400" b="0" i="0" u="none" strike="noStrike" dirty="0" err="1" smtClean="0">
                          <a:solidFill>
                            <a:srgbClr val="000000"/>
                          </a:solidFill>
                          <a:latin typeface="Calibri"/>
                        </a:rPr>
                        <a:t>Yanacocha</a:t>
                      </a:r>
                      <a:endParaRPr lang="es-PE" sz="1400" b="0" i="0" u="none" strike="noStrike" dirty="0">
                        <a:solidFill>
                          <a:srgbClr val="000000"/>
                        </a:solidFill>
                        <a:latin typeface="Calibri"/>
                      </a:endParaRPr>
                    </a:p>
                  </a:txBody>
                  <a:tcPr marL="8203" marR="8203" marT="8203"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err="1">
                          <a:solidFill>
                            <a:srgbClr val="000000"/>
                          </a:solidFill>
                          <a:latin typeface="Calibri"/>
                        </a:rPr>
                        <a:t>Newmont</a:t>
                      </a:r>
                      <a:r>
                        <a:rPr lang="es-PE" sz="1400" b="0" i="0" u="none" strike="noStrike" dirty="0">
                          <a:solidFill>
                            <a:srgbClr val="000000"/>
                          </a:solidFill>
                          <a:latin typeface="Calibri"/>
                        </a:rPr>
                        <a:t>/Buenaventura</a:t>
                      </a: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15.6 </a:t>
                      </a:r>
                      <a:r>
                        <a:rPr lang="es-PE" sz="1400" b="0" i="0" u="none" strike="noStrike" dirty="0" smtClean="0">
                          <a:solidFill>
                            <a:srgbClr val="000000"/>
                          </a:solidFill>
                          <a:latin typeface="Calibri"/>
                        </a:rPr>
                        <a:t>t</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a:solidFill>
                            <a:srgbClr val="000000"/>
                          </a:solidFill>
                          <a:latin typeface="Calibri"/>
                        </a:rPr>
                        <a:t>3,500 - 4,500</a:t>
                      </a: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160 </a:t>
                      </a:r>
                      <a:r>
                        <a:rPr lang="es-PE" sz="1400" b="0" i="0" u="none" strike="noStrike" dirty="0">
                          <a:solidFill>
                            <a:srgbClr val="000000"/>
                          </a:solidFill>
                          <a:latin typeface="Calibri"/>
                        </a:rPr>
                        <a:t>km NNW</a:t>
                      </a:r>
                    </a:p>
                  </a:txBody>
                  <a:tcPr marL="8203" marR="8203" marT="8203"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28600">
                <a:tc>
                  <a:txBody>
                    <a:bodyPr/>
                    <a:lstStyle/>
                    <a:p>
                      <a:pPr algn="ctr" fontAlgn="ctr"/>
                      <a:r>
                        <a:rPr lang="es-PE" sz="1400" b="0" i="0" u="none" strike="noStrike" dirty="0">
                          <a:solidFill>
                            <a:srgbClr val="000000"/>
                          </a:solidFill>
                          <a:latin typeface="Calibri"/>
                        </a:rPr>
                        <a:t>Lagunas </a:t>
                      </a:r>
                      <a:r>
                        <a:rPr lang="es-PE" sz="1400" b="0" i="0" u="none" strike="noStrike" dirty="0" smtClean="0">
                          <a:solidFill>
                            <a:srgbClr val="000000"/>
                          </a:solidFill>
                          <a:latin typeface="Calibri"/>
                        </a:rPr>
                        <a:t>Norte</a:t>
                      </a:r>
                    </a:p>
                  </a:txBody>
                  <a:tcPr marL="8203" marR="8203" marT="820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dirty="0" err="1">
                          <a:solidFill>
                            <a:srgbClr val="000000"/>
                          </a:solidFill>
                          <a:latin typeface="Calibri"/>
                        </a:rPr>
                        <a:t>Barrick</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dirty="0" smtClean="0">
                          <a:solidFill>
                            <a:srgbClr val="000000"/>
                          </a:solidFill>
                          <a:latin typeface="Calibri"/>
                        </a:rPr>
                        <a:t>18.2 </a:t>
                      </a:r>
                      <a:r>
                        <a:rPr lang="es-PE" sz="1400" b="0" i="0" u="none" strike="noStrike" dirty="0" smtClean="0">
                          <a:solidFill>
                            <a:srgbClr val="000000"/>
                          </a:solidFill>
                          <a:latin typeface="Calibri"/>
                        </a:rPr>
                        <a:t>t</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a:solidFill>
                            <a:srgbClr val="000000"/>
                          </a:solidFill>
                          <a:latin typeface="Calibri"/>
                        </a:rPr>
                        <a:t>3,700 - 4,200</a:t>
                      </a: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dirty="0" smtClean="0">
                          <a:solidFill>
                            <a:srgbClr val="000000"/>
                          </a:solidFill>
                          <a:latin typeface="Calibri"/>
                        </a:rPr>
                        <a:t>50 </a:t>
                      </a:r>
                      <a:r>
                        <a:rPr lang="es-PE" sz="1400" b="0" i="0" u="none" strike="noStrike" dirty="0">
                          <a:solidFill>
                            <a:srgbClr val="000000"/>
                          </a:solidFill>
                          <a:latin typeface="Calibri"/>
                        </a:rPr>
                        <a:t>km NW</a:t>
                      </a:r>
                    </a:p>
                  </a:txBody>
                  <a:tcPr marL="8203" marR="8203" marT="820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61781">
                <a:tc>
                  <a:txBody>
                    <a:bodyPr/>
                    <a:lstStyle/>
                    <a:p>
                      <a:pPr algn="ctr" fontAlgn="ctr"/>
                      <a:r>
                        <a:rPr lang="es-PE" sz="1400" b="0" i="0" u="none" strike="noStrike" dirty="0" err="1" smtClean="0">
                          <a:solidFill>
                            <a:srgbClr val="000000"/>
                          </a:solidFill>
                          <a:latin typeface="Calibri"/>
                        </a:rPr>
                        <a:t>Quiruvilca</a:t>
                      </a:r>
                      <a:endParaRPr lang="es-PE" sz="1400" b="0" i="0" u="none" strike="noStrike" dirty="0">
                        <a:solidFill>
                          <a:srgbClr val="000000"/>
                        </a:solidFill>
                        <a:latin typeface="Calibri"/>
                      </a:endParaRPr>
                    </a:p>
                  </a:txBody>
                  <a:tcPr marL="8203" marR="8203" marT="820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Pan American (</a:t>
                      </a:r>
                      <a:r>
                        <a:rPr lang="es-PE" sz="1400" b="0" i="0" u="none" strike="noStrike" dirty="0" err="1" smtClean="0">
                          <a:solidFill>
                            <a:srgbClr val="000000"/>
                          </a:solidFill>
                          <a:latin typeface="Calibri"/>
                        </a:rPr>
                        <a:t>Southern</a:t>
                      </a:r>
                      <a:r>
                        <a:rPr lang="es-PE" sz="1400" b="0" i="0" u="none" strike="noStrike" baseline="0" dirty="0" smtClean="0">
                          <a:solidFill>
                            <a:srgbClr val="000000"/>
                          </a:solidFill>
                          <a:latin typeface="Calibri"/>
                        </a:rPr>
                        <a:t> </a:t>
                      </a:r>
                      <a:r>
                        <a:rPr lang="es-PE" sz="1400" b="0" i="0" u="none" strike="noStrike" baseline="0" dirty="0" err="1" smtClean="0">
                          <a:solidFill>
                            <a:srgbClr val="000000"/>
                          </a:solidFill>
                          <a:latin typeface="Calibri"/>
                        </a:rPr>
                        <a:t>Peaks</a:t>
                      </a:r>
                      <a:r>
                        <a:rPr lang="es-PE" sz="1400" b="0" i="0" u="none" strike="noStrike" baseline="0" dirty="0" smtClean="0">
                          <a:solidFill>
                            <a:srgbClr val="000000"/>
                          </a:solidFill>
                          <a:latin typeface="Calibri"/>
                        </a:rPr>
                        <a:t>)</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 </a:t>
                      </a:r>
                      <a:r>
                        <a:rPr lang="es-PE" sz="1400" b="0" i="0" u="none" strike="noStrike" dirty="0" smtClean="0">
                          <a:solidFill>
                            <a:srgbClr val="000000"/>
                          </a:solidFill>
                          <a:latin typeface="Calibri"/>
                        </a:rPr>
                        <a:t>112.5 </a:t>
                      </a:r>
                      <a:r>
                        <a:rPr lang="es-PE" sz="1400" b="0" i="0" u="none" strike="noStrike" dirty="0" smtClean="0">
                          <a:solidFill>
                            <a:srgbClr val="000000"/>
                          </a:solidFill>
                          <a:latin typeface="Calibri"/>
                        </a:rPr>
                        <a:t>t </a:t>
                      </a:r>
                      <a:r>
                        <a:rPr lang="es-PE" sz="1400" b="0" i="0" u="none" strike="noStrike" dirty="0" smtClean="0">
                          <a:solidFill>
                            <a:srgbClr val="C00000"/>
                          </a:solidFill>
                          <a:latin typeface="Calibri"/>
                        </a:rPr>
                        <a:t>Ag</a:t>
                      </a:r>
                      <a:endParaRPr lang="es-PE" sz="1400" b="0" i="0" u="none" strike="noStrike" dirty="0">
                        <a:solidFill>
                          <a:srgbClr val="C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3,800</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50 </a:t>
                      </a:r>
                      <a:r>
                        <a:rPr lang="es-PE" sz="1400" b="0" i="0" u="none" strike="noStrike" dirty="0">
                          <a:solidFill>
                            <a:srgbClr val="000000"/>
                          </a:solidFill>
                          <a:latin typeface="Calibri"/>
                        </a:rPr>
                        <a:t>km </a:t>
                      </a:r>
                      <a:r>
                        <a:rPr lang="es-PE" sz="1400" b="0" i="0" u="none" strike="noStrike" dirty="0" smtClean="0">
                          <a:solidFill>
                            <a:srgbClr val="000000"/>
                          </a:solidFill>
                          <a:latin typeface="Calibri"/>
                        </a:rPr>
                        <a:t>NW</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61781">
                <a:tc>
                  <a:txBody>
                    <a:bodyPr/>
                    <a:lstStyle/>
                    <a:p>
                      <a:pPr algn="ctr" fontAlgn="ctr"/>
                      <a:r>
                        <a:rPr lang="es-PE" sz="1400" b="0" i="0" u="none" strike="noStrike" dirty="0" smtClean="0">
                          <a:solidFill>
                            <a:srgbClr val="000000"/>
                          </a:solidFill>
                          <a:latin typeface="Calibri"/>
                        </a:rPr>
                        <a:t>La Arena</a:t>
                      </a:r>
                      <a:endParaRPr lang="es-PE" sz="1400" b="0" i="0" u="none" strike="noStrike" dirty="0">
                        <a:solidFill>
                          <a:srgbClr val="000000"/>
                        </a:solidFill>
                        <a:latin typeface="Calibri"/>
                      </a:endParaRPr>
                    </a:p>
                  </a:txBody>
                  <a:tcPr marL="8203" marR="8203" marT="820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Rio Alto</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6.9 </a:t>
                      </a:r>
                      <a:r>
                        <a:rPr lang="es-PE" sz="1400" b="0" i="0" u="none" strike="noStrike" dirty="0" smtClean="0">
                          <a:solidFill>
                            <a:srgbClr val="000000"/>
                          </a:solidFill>
                          <a:latin typeface="Calibri"/>
                        </a:rPr>
                        <a:t>t</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3,800 – 4,100</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50 km NW</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61781">
                <a:tc>
                  <a:txBody>
                    <a:bodyPr/>
                    <a:lstStyle/>
                    <a:p>
                      <a:pPr algn="ctr" fontAlgn="ctr"/>
                      <a:r>
                        <a:rPr lang="es-PE" sz="1400" b="0" i="0" u="none" strike="noStrike" dirty="0" smtClean="0">
                          <a:solidFill>
                            <a:srgbClr val="000000"/>
                          </a:solidFill>
                          <a:latin typeface="Calibri"/>
                        </a:rPr>
                        <a:t>Retamas</a:t>
                      </a:r>
                      <a:endParaRPr lang="es-PE" sz="1400" b="0" i="0" u="none" strike="noStrike" dirty="0">
                        <a:solidFill>
                          <a:srgbClr val="000000"/>
                        </a:solidFill>
                        <a:latin typeface="Calibri"/>
                      </a:endParaRPr>
                    </a:p>
                  </a:txBody>
                  <a:tcPr marL="8203" marR="8203" marT="820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dirty="0" smtClean="0">
                          <a:solidFill>
                            <a:srgbClr val="000000"/>
                          </a:solidFill>
                          <a:latin typeface="Calibri"/>
                        </a:rPr>
                        <a:t>MARSA</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dirty="0" smtClean="0">
                          <a:solidFill>
                            <a:srgbClr val="000000"/>
                          </a:solidFill>
                          <a:latin typeface="Calibri"/>
                        </a:rPr>
                        <a:t>5.5 </a:t>
                      </a:r>
                      <a:r>
                        <a:rPr lang="es-PE" sz="1400" b="0" i="0" u="none" strike="noStrike" dirty="0" smtClean="0">
                          <a:solidFill>
                            <a:srgbClr val="000000"/>
                          </a:solidFill>
                          <a:latin typeface="Calibri"/>
                        </a:rPr>
                        <a:t>t est.</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dirty="0" smtClean="0">
                          <a:solidFill>
                            <a:srgbClr val="000000"/>
                          </a:solidFill>
                          <a:latin typeface="Calibri"/>
                        </a:rPr>
                        <a:t>2,500 – 3,200</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dirty="0" smtClean="0">
                          <a:solidFill>
                            <a:srgbClr val="000000"/>
                          </a:solidFill>
                          <a:latin typeface="Calibri"/>
                        </a:rPr>
                        <a:t>60 </a:t>
                      </a:r>
                      <a:r>
                        <a:rPr lang="es-PE" sz="1400" b="0" i="0" u="none" strike="noStrike" dirty="0">
                          <a:solidFill>
                            <a:srgbClr val="000000"/>
                          </a:solidFill>
                          <a:latin typeface="Calibri"/>
                        </a:rPr>
                        <a:t>km </a:t>
                      </a:r>
                      <a:r>
                        <a:rPr lang="es-PE" sz="1400" b="0" i="0" u="none" strike="noStrike" dirty="0" smtClean="0">
                          <a:solidFill>
                            <a:srgbClr val="000000"/>
                          </a:solidFill>
                          <a:latin typeface="Calibri"/>
                        </a:rPr>
                        <a:t>E</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39731">
                <a:tc>
                  <a:txBody>
                    <a:bodyPr/>
                    <a:lstStyle/>
                    <a:p>
                      <a:pPr algn="ctr" fontAlgn="ctr"/>
                      <a:r>
                        <a:rPr lang="es-PE" sz="1400" b="0" i="0" u="none" strike="noStrike" dirty="0" err="1" smtClean="0">
                          <a:solidFill>
                            <a:srgbClr val="000000"/>
                          </a:solidFill>
                          <a:latin typeface="Calibri"/>
                        </a:rPr>
                        <a:t>Parcoy</a:t>
                      </a:r>
                      <a:endParaRPr lang="es-PE" sz="1400" b="0" i="0" u="none" strike="noStrike" dirty="0">
                        <a:solidFill>
                          <a:srgbClr val="000000"/>
                        </a:solidFill>
                        <a:latin typeface="Calibri"/>
                      </a:endParaRPr>
                    </a:p>
                  </a:txBody>
                  <a:tcPr marL="8203" marR="8203" marT="820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Consorcio Minero Horizonte S.A.</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5.7 </a:t>
                      </a:r>
                      <a:r>
                        <a:rPr lang="es-PE" sz="1400" b="0" i="0" u="none" strike="noStrike" dirty="0" smtClean="0">
                          <a:solidFill>
                            <a:srgbClr val="000000"/>
                          </a:solidFill>
                          <a:latin typeface="Calibri"/>
                        </a:rPr>
                        <a:t>t est.</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smtClean="0">
                          <a:solidFill>
                            <a:srgbClr val="000000"/>
                          </a:solidFill>
                          <a:latin typeface="Calibri"/>
                        </a:rPr>
                        <a:t>2,600 – 3,000</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60 km E</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61781">
                <a:tc>
                  <a:txBody>
                    <a:bodyPr/>
                    <a:lstStyle/>
                    <a:p>
                      <a:pPr algn="ctr" fontAlgn="ctr"/>
                      <a:r>
                        <a:rPr lang="es-PE" sz="1400" b="0" i="0" u="none" strike="noStrike" dirty="0" smtClean="0">
                          <a:solidFill>
                            <a:srgbClr val="000000"/>
                          </a:solidFill>
                          <a:latin typeface="Calibri"/>
                        </a:rPr>
                        <a:t>Santa</a:t>
                      </a:r>
                      <a:r>
                        <a:rPr lang="es-PE" sz="1400" b="0" i="0" u="none" strike="noStrike" baseline="0" dirty="0" smtClean="0">
                          <a:solidFill>
                            <a:srgbClr val="000000"/>
                          </a:solidFill>
                          <a:latin typeface="Calibri"/>
                        </a:rPr>
                        <a:t> Rosa</a:t>
                      </a:r>
                      <a:endParaRPr lang="es-PE" sz="1400" b="0" i="0" u="none" strike="noStrike" dirty="0">
                        <a:solidFill>
                          <a:srgbClr val="000000"/>
                        </a:solidFill>
                        <a:latin typeface="Calibri"/>
                      </a:endParaRPr>
                    </a:p>
                  </a:txBody>
                  <a:tcPr marL="8203" marR="8203" marT="820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dirty="0" smtClean="0">
                          <a:solidFill>
                            <a:srgbClr val="000000"/>
                          </a:solidFill>
                          <a:latin typeface="Calibri"/>
                        </a:rPr>
                        <a:t>COMARSA</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dirty="0" smtClean="0">
                          <a:solidFill>
                            <a:srgbClr val="000000"/>
                          </a:solidFill>
                          <a:latin typeface="Calibri"/>
                        </a:rPr>
                        <a:t>5 </a:t>
                      </a:r>
                      <a:r>
                        <a:rPr lang="es-PE" sz="1400" b="0" i="0" u="none" strike="noStrike" dirty="0" smtClean="0">
                          <a:solidFill>
                            <a:srgbClr val="000000"/>
                          </a:solidFill>
                          <a:latin typeface="Calibri"/>
                        </a:rPr>
                        <a:t>t est.</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dirty="0">
                          <a:solidFill>
                            <a:srgbClr val="000000"/>
                          </a:solidFill>
                          <a:latin typeface="Calibri"/>
                        </a:rPr>
                        <a:t>3,300 - 4,000</a:t>
                      </a: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dirty="0" smtClean="0">
                          <a:solidFill>
                            <a:srgbClr val="000000"/>
                          </a:solidFill>
                          <a:latin typeface="Calibri"/>
                        </a:rPr>
                        <a:t>20 </a:t>
                      </a:r>
                      <a:r>
                        <a:rPr lang="es-PE" sz="1400" b="0" i="0" u="none" strike="noStrike" dirty="0">
                          <a:solidFill>
                            <a:srgbClr val="000000"/>
                          </a:solidFill>
                          <a:latin typeface="Calibri"/>
                        </a:rPr>
                        <a:t>km NNW</a:t>
                      </a:r>
                    </a:p>
                  </a:txBody>
                  <a:tcPr marL="8203" marR="8203" marT="820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64466">
                <a:tc>
                  <a:txBody>
                    <a:bodyPr/>
                    <a:lstStyle/>
                    <a:p>
                      <a:pPr algn="ctr" fontAlgn="ctr"/>
                      <a:r>
                        <a:rPr lang="es-PE" sz="1400" b="0" i="0" u="none" strike="noStrike" dirty="0" smtClean="0">
                          <a:solidFill>
                            <a:srgbClr val="000000"/>
                          </a:solidFill>
                          <a:latin typeface="Calibri"/>
                        </a:rPr>
                        <a:t>Poderosa</a:t>
                      </a:r>
                      <a:endParaRPr lang="es-PE" sz="1400" b="0" i="0" u="none" strike="noStrike" dirty="0">
                        <a:solidFill>
                          <a:srgbClr val="000000"/>
                        </a:solidFill>
                        <a:latin typeface="Calibri"/>
                      </a:endParaRPr>
                    </a:p>
                  </a:txBody>
                  <a:tcPr marL="8203" marR="8203" marT="820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err="1" smtClean="0">
                          <a:solidFill>
                            <a:srgbClr val="000000"/>
                          </a:solidFill>
                          <a:latin typeface="Calibri"/>
                        </a:rPr>
                        <a:t>Cia</a:t>
                      </a:r>
                      <a:r>
                        <a:rPr lang="es-PE" sz="1400" b="0" i="0" u="none" strike="noStrike" dirty="0" smtClean="0">
                          <a:solidFill>
                            <a:srgbClr val="000000"/>
                          </a:solidFill>
                          <a:latin typeface="Calibri"/>
                        </a:rPr>
                        <a:t>. Minera Poderosa</a:t>
                      </a:r>
                      <a:r>
                        <a:rPr lang="es-PE" sz="1400" b="0" i="0" u="none" strike="noStrike" baseline="0" dirty="0" smtClean="0">
                          <a:solidFill>
                            <a:srgbClr val="000000"/>
                          </a:solidFill>
                          <a:latin typeface="Calibri"/>
                        </a:rPr>
                        <a:t> S.A.</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2 </a:t>
                      </a:r>
                      <a:r>
                        <a:rPr lang="es-PE" sz="1400" b="0" i="0" u="none" strike="noStrike" dirty="0" smtClean="0">
                          <a:solidFill>
                            <a:srgbClr val="000000"/>
                          </a:solidFill>
                          <a:latin typeface="Calibri"/>
                        </a:rPr>
                        <a:t>t est.</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2,500</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s-PE" sz="1400" b="0" i="0" u="none" strike="noStrike" dirty="0" smtClean="0">
                          <a:solidFill>
                            <a:srgbClr val="000000"/>
                          </a:solidFill>
                          <a:latin typeface="Calibri"/>
                        </a:rPr>
                        <a:t>75 </a:t>
                      </a:r>
                      <a:r>
                        <a:rPr lang="es-PE" sz="1400" b="0" i="0" u="none" strike="noStrike" dirty="0">
                          <a:solidFill>
                            <a:srgbClr val="000000"/>
                          </a:solidFill>
                          <a:latin typeface="Calibri"/>
                        </a:rPr>
                        <a:t>km NNE</a:t>
                      </a:r>
                    </a:p>
                  </a:txBody>
                  <a:tcPr marL="8203" marR="8203" marT="820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61781">
                <a:tc>
                  <a:txBody>
                    <a:bodyPr/>
                    <a:lstStyle/>
                    <a:p>
                      <a:pPr algn="ctr" fontAlgn="ctr"/>
                      <a:r>
                        <a:rPr lang="es-PE" sz="1400" b="0" i="0" u="none" strike="noStrike" dirty="0">
                          <a:solidFill>
                            <a:srgbClr val="000000"/>
                          </a:solidFill>
                          <a:latin typeface="Calibri"/>
                        </a:rPr>
                        <a:t>La Virgen</a:t>
                      </a:r>
                    </a:p>
                  </a:txBody>
                  <a:tcPr marL="8203" marR="8203" marT="820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smtClean="0">
                          <a:solidFill>
                            <a:srgbClr val="000000"/>
                          </a:solidFill>
                          <a:latin typeface="Calibri"/>
                        </a:rPr>
                        <a:t>Cia. </a:t>
                      </a:r>
                      <a:r>
                        <a:rPr lang="es-PE" sz="1400" b="0" i="0" u="none" strike="noStrike" dirty="0" smtClean="0">
                          <a:solidFill>
                            <a:srgbClr val="000000"/>
                          </a:solidFill>
                          <a:latin typeface="Calibri"/>
                        </a:rPr>
                        <a:t>Minera </a:t>
                      </a:r>
                      <a:r>
                        <a:rPr lang="es-PE" sz="1400" b="0" i="0" u="none" strike="noStrike" dirty="0">
                          <a:solidFill>
                            <a:srgbClr val="000000"/>
                          </a:solidFill>
                          <a:latin typeface="Calibri"/>
                        </a:rPr>
                        <a:t>San </a:t>
                      </a:r>
                      <a:r>
                        <a:rPr lang="es-PE" sz="1400" b="0" i="0" u="none" strike="noStrike" dirty="0" err="1" smtClean="0">
                          <a:solidFill>
                            <a:srgbClr val="000000"/>
                          </a:solidFill>
                          <a:latin typeface="Calibri"/>
                        </a:rPr>
                        <a:t>Simon</a:t>
                      </a:r>
                      <a:r>
                        <a:rPr lang="es-PE" sz="1400" b="0" i="0" u="none" strike="noStrike" dirty="0" smtClean="0">
                          <a:solidFill>
                            <a:srgbClr val="000000"/>
                          </a:solidFill>
                          <a:latin typeface="Calibri"/>
                        </a:rPr>
                        <a:t> S.A.</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dirty="0" smtClean="0">
                          <a:solidFill>
                            <a:srgbClr val="000000"/>
                          </a:solidFill>
                          <a:latin typeface="Calibri"/>
                        </a:rPr>
                        <a:t>0.6 </a:t>
                      </a:r>
                      <a:r>
                        <a:rPr lang="es-PE" sz="1400" b="0" i="0" u="none" strike="noStrike" dirty="0" smtClean="0">
                          <a:solidFill>
                            <a:srgbClr val="000000"/>
                          </a:solidFill>
                          <a:latin typeface="Calibri"/>
                        </a:rPr>
                        <a:t>t est.</a:t>
                      </a:r>
                      <a:endParaRPr lang="es-PE" sz="1400" b="0" i="0" u="none" strike="noStrike" dirty="0" smtClean="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dirty="0">
                          <a:solidFill>
                            <a:srgbClr val="000000"/>
                          </a:solidFill>
                          <a:latin typeface="Calibri"/>
                        </a:rPr>
                        <a:t>3,500 - 3,900</a:t>
                      </a: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r>
                        <a:rPr lang="es-PE" sz="1400" b="0" i="0" u="none" strike="noStrike" dirty="0" smtClean="0">
                          <a:solidFill>
                            <a:srgbClr val="000000"/>
                          </a:solidFill>
                          <a:latin typeface="Calibri"/>
                        </a:rPr>
                        <a:t>35 </a:t>
                      </a:r>
                      <a:r>
                        <a:rPr lang="es-PE" sz="1400" b="0" i="0" u="none" strike="noStrike" dirty="0">
                          <a:solidFill>
                            <a:srgbClr val="000000"/>
                          </a:solidFill>
                          <a:latin typeface="Calibri"/>
                        </a:rPr>
                        <a:t>km NNW</a:t>
                      </a:r>
                    </a:p>
                  </a:txBody>
                  <a:tcPr marL="8203" marR="8203" marT="820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61781">
                <a:tc>
                  <a:txBody>
                    <a:bodyPr/>
                    <a:lstStyle/>
                    <a:p>
                      <a:pPr algn="ctr" fontAlgn="ctr"/>
                      <a:r>
                        <a:rPr lang="es-PE" sz="1400" b="0" i="0" u="none" strike="noStrike" dirty="0" err="1" smtClean="0">
                          <a:solidFill>
                            <a:srgbClr val="000000"/>
                          </a:solidFill>
                          <a:latin typeface="Calibri"/>
                        </a:rPr>
                        <a:t>Patibal</a:t>
                      </a:r>
                      <a:endParaRPr lang="es-PE" sz="1400" b="0" i="0" u="none" strike="noStrike" dirty="0">
                        <a:solidFill>
                          <a:srgbClr val="000000"/>
                        </a:solidFill>
                        <a:latin typeface="Calibri"/>
                      </a:endParaRPr>
                    </a:p>
                  </a:txBody>
                  <a:tcPr marL="8203" marR="8203" marT="820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s-PE" sz="1400" b="0" i="0" u="none" strike="noStrike" dirty="0" smtClean="0">
                          <a:solidFill>
                            <a:srgbClr val="000000"/>
                          </a:solidFill>
                          <a:latin typeface="+mn-lt"/>
                        </a:rPr>
                        <a:t>S.M.R.L. El Rosario de </a:t>
                      </a:r>
                      <a:r>
                        <a:rPr lang="es-PE" sz="1400" b="0" i="0" u="none" strike="noStrike" dirty="0" err="1" smtClean="0">
                          <a:solidFill>
                            <a:srgbClr val="000000"/>
                          </a:solidFill>
                          <a:latin typeface="+mn-lt"/>
                        </a:rPr>
                        <a:t>Belen</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s-PE" sz="1400" b="0" i="0" u="none" strike="noStrike" dirty="0" smtClean="0">
                          <a:solidFill>
                            <a:srgbClr val="000000"/>
                          </a:solidFill>
                          <a:latin typeface="Calibri"/>
                        </a:rPr>
                        <a:t>0.4 </a:t>
                      </a:r>
                      <a:r>
                        <a:rPr lang="es-PE" sz="1400" b="0" i="0" u="none" strike="noStrike" dirty="0" smtClean="0">
                          <a:solidFill>
                            <a:srgbClr val="000000"/>
                          </a:solidFill>
                          <a:latin typeface="Calibri"/>
                        </a:rPr>
                        <a:t>t est.</a:t>
                      </a:r>
                      <a:endParaRPr lang="es-PE" sz="1400" b="0" i="0" u="none" strike="noStrike" dirty="0">
                        <a:solidFill>
                          <a:srgbClr val="000000"/>
                        </a:solidFill>
                        <a:latin typeface="Calibri"/>
                      </a:endParaRP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s-PE" sz="1400" b="0" i="0" u="none" strike="noStrike" dirty="0">
                          <a:solidFill>
                            <a:srgbClr val="000000"/>
                          </a:solidFill>
                          <a:latin typeface="Calibri"/>
                        </a:rPr>
                        <a:t>4,100</a:t>
                      </a:r>
                    </a:p>
                  </a:txBody>
                  <a:tcPr marL="8203" marR="8203" marT="820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s-PE" sz="1400" b="0" i="0" u="none" strike="noStrike" dirty="0" smtClean="0">
                          <a:solidFill>
                            <a:srgbClr val="000000"/>
                          </a:solidFill>
                          <a:latin typeface="Calibri"/>
                        </a:rPr>
                        <a:t>15 </a:t>
                      </a:r>
                      <a:r>
                        <a:rPr lang="es-PE" sz="1400" b="0" i="0" u="none" strike="noStrike" dirty="0">
                          <a:solidFill>
                            <a:srgbClr val="000000"/>
                          </a:solidFill>
                          <a:latin typeface="Calibri"/>
                        </a:rPr>
                        <a:t>km NW</a:t>
                      </a:r>
                    </a:p>
                  </a:txBody>
                  <a:tcPr marL="8203" marR="8203" marT="820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8CCE4"/>
                    </a:solidFill>
                  </a:tcPr>
                </a:tc>
              </a:tr>
            </a:tbl>
          </a:graphicData>
        </a:graphic>
      </p:graphicFrame>
      <p:pic>
        <p:nvPicPr>
          <p:cNvPr id="27728" name="Picture 13" descr="Victoria Neighbourhood.jpg"/>
          <p:cNvPicPr>
            <a:picLocks noChangeAspect="1"/>
          </p:cNvPicPr>
          <p:nvPr/>
        </p:nvPicPr>
        <p:blipFill>
          <a:blip r:embed="rId5"/>
          <a:srcRect/>
          <a:stretch>
            <a:fillRect/>
          </a:stretch>
        </p:blipFill>
        <p:spPr bwMode="auto">
          <a:xfrm>
            <a:off x="0" y="5353050"/>
            <a:ext cx="9144000" cy="15049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11D931B8-4429-4911-8FFE-22BFEAE12262}" type="slidenum">
              <a:rPr lang="en-US"/>
              <a:pPr>
                <a:defRPr/>
              </a:pPr>
              <a:t>7</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lumMod val="85000"/>
                <a:lumOff val="15000"/>
                <a:alpha val="98000"/>
              </a:schemeClr>
            </a:gs>
            <a:gs pos="100000">
              <a:schemeClr val="bg1"/>
            </a:gs>
          </a:gsLst>
          <a:lin ang="16200000" scaled="1"/>
        </a:gradFill>
        <a:effectLst/>
      </p:bgPr>
    </p:bg>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29699" name="Rectangle 1026"/>
          <p:cNvSpPr>
            <a:spLocks noGrp="1" noChangeArrowheads="1"/>
          </p:cNvSpPr>
          <p:nvPr>
            <p:ph type="ctrTitle"/>
          </p:nvPr>
        </p:nvSpPr>
        <p:spPr>
          <a:xfrm>
            <a:off x="152400" y="304800"/>
            <a:ext cx="8839200" cy="914400"/>
          </a:xfrm>
        </p:spPr>
        <p:txBody>
          <a:bodyPr/>
          <a:lstStyle/>
          <a:p>
            <a:pPr eaLnBrk="1" hangingPunct="1"/>
            <a:r>
              <a:rPr lang="en-US" sz="2800" b="1" smtClean="0">
                <a:latin typeface="Antique Olive"/>
              </a:rPr>
              <a:t>La Victoria Concessions</a:t>
            </a:r>
          </a:p>
        </p:txBody>
      </p:sp>
      <p:pic>
        <p:nvPicPr>
          <p:cNvPr id="29700"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29701"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sp>
        <p:nvSpPr>
          <p:cNvPr id="29702" name="Text Box 19"/>
          <p:cNvSpPr txBox="1">
            <a:spLocks noChangeArrowheads="1"/>
          </p:cNvSpPr>
          <p:nvPr/>
        </p:nvSpPr>
        <p:spPr bwMode="auto">
          <a:xfrm>
            <a:off x="5638800" y="2133600"/>
            <a:ext cx="3200400" cy="2831528"/>
          </a:xfrm>
          <a:prstGeom prst="rect">
            <a:avLst/>
          </a:prstGeom>
          <a:noFill/>
          <a:ln w="9525">
            <a:noFill/>
            <a:miter lim="800000"/>
            <a:headEnd/>
            <a:tailEnd/>
          </a:ln>
        </p:spPr>
        <p:txBody>
          <a:bodyPr lIns="91423" tIns="45712" rIns="91423" bIns="45712">
            <a:spAutoFit/>
          </a:bodyPr>
          <a:lstStyle/>
          <a:p>
            <a:pPr>
              <a:spcBef>
                <a:spcPct val="50000"/>
              </a:spcBef>
              <a:buClr>
                <a:schemeClr val="tx1"/>
              </a:buClr>
            </a:pPr>
            <a:endParaRPr lang="en-US" dirty="0">
              <a:solidFill>
                <a:schemeClr val="tx1"/>
              </a:solidFill>
              <a:latin typeface="Antique Olive"/>
            </a:endParaRPr>
          </a:p>
          <a:p>
            <a:pPr marL="358775" lvl="1" indent="-358775">
              <a:spcBef>
                <a:spcPct val="50000"/>
              </a:spcBef>
              <a:buClr>
                <a:schemeClr val="tx2"/>
              </a:buClr>
              <a:buFont typeface="Wingdings" pitchFamily="2" charset="2"/>
              <a:buChar char="§"/>
            </a:pPr>
            <a:r>
              <a:rPr lang="en-US" sz="1400" dirty="0" err="1">
                <a:solidFill>
                  <a:schemeClr val="tx1"/>
                </a:solidFill>
                <a:cs typeface="Arial" charset="0"/>
              </a:rPr>
              <a:t>Neighbour</a:t>
            </a:r>
            <a:r>
              <a:rPr lang="en-US" sz="1400" dirty="0">
                <a:solidFill>
                  <a:schemeClr val="tx1"/>
                </a:solidFill>
                <a:cs typeface="Arial" charset="0"/>
              </a:rPr>
              <a:t> holdings recently acquired and/or expanded by BHPB, IAMGOLD and others.</a:t>
            </a:r>
          </a:p>
          <a:p>
            <a:pPr marL="358775" lvl="1" indent="-358775">
              <a:spcBef>
                <a:spcPct val="50000"/>
              </a:spcBef>
              <a:buClr>
                <a:schemeClr val="tx2"/>
              </a:buClr>
              <a:buFont typeface="Wingdings" pitchFamily="2" charset="2"/>
              <a:buChar char="§"/>
            </a:pPr>
            <a:r>
              <a:rPr lang="en-US" sz="1400" dirty="0">
                <a:solidFill>
                  <a:schemeClr val="tx1"/>
                </a:solidFill>
                <a:cs typeface="Arial" charset="0"/>
              </a:rPr>
              <a:t>High interest (including </a:t>
            </a:r>
            <a:r>
              <a:rPr lang="en-US" sz="1400" dirty="0" err="1">
                <a:solidFill>
                  <a:schemeClr val="tx1"/>
                </a:solidFill>
                <a:cs typeface="Arial" charset="0"/>
              </a:rPr>
              <a:t>Barrick</a:t>
            </a:r>
            <a:r>
              <a:rPr lang="en-US" sz="1400" dirty="0">
                <a:solidFill>
                  <a:schemeClr val="tx1"/>
                </a:solidFill>
                <a:cs typeface="Arial" charset="0"/>
              </a:rPr>
              <a:t>) in concession to </a:t>
            </a:r>
            <a:r>
              <a:rPr lang="en-US" sz="1400" dirty="0" err="1">
                <a:solidFill>
                  <a:schemeClr val="tx1"/>
                </a:solidFill>
                <a:cs typeface="Arial" charset="0"/>
              </a:rPr>
              <a:t>remate</a:t>
            </a:r>
            <a:r>
              <a:rPr lang="en-US" sz="1400" dirty="0">
                <a:solidFill>
                  <a:schemeClr val="tx1"/>
                </a:solidFill>
                <a:cs typeface="Arial" charset="0"/>
              </a:rPr>
              <a:t> (auction).</a:t>
            </a:r>
          </a:p>
          <a:p>
            <a:pPr marL="358775" lvl="1" indent="-358775">
              <a:spcBef>
                <a:spcPct val="50000"/>
              </a:spcBef>
              <a:buClr>
                <a:schemeClr val="tx2"/>
              </a:buClr>
              <a:buFont typeface="Wingdings" pitchFamily="2" charset="2"/>
              <a:buChar char="§"/>
            </a:pPr>
            <a:r>
              <a:rPr lang="en-US" sz="1400" dirty="0">
                <a:solidFill>
                  <a:schemeClr val="tx1"/>
                </a:solidFill>
                <a:cs typeface="Arial" charset="0"/>
              </a:rPr>
              <a:t>Concession intervening </a:t>
            </a:r>
            <a:r>
              <a:rPr lang="en-US" sz="1400" dirty="0" err="1">
                <a:solidFill>
                  <a:schemeClr val="tx1"/>
                </a:solidFill>
                <a:cs typeface="Arial" charset="0"/>
              </a:rPr>
              <a:t>Tartisan</a:t>
            </a:r>
            <a:r>
              <a:rPr lang="en-US" sz="1400" dirty="0">
                <a:solidFill>
                  <a:schemeClr val="tx1"/>
                </a:solidFill>
                <a:cs typeface="Arial" charset="0"/>
              </a:rPr>
              <a:t> properties </a:t>
            </a:r>
            <a:r>
              <a:rPr lang="en-US" sz="1400" dirty="0" smtClean="0">
                <a:solidFill>
                  <a:schemeClr val="tx1"/>
                </a:solidFill>
                <a:cs typeface="Arial" charset="0"/>
              </a:rPr>
              <a:t>has been claimed by </a:t>
            </a:r>
            <a:r>
              <a:rPr lang="en-US" sz="1400" dirty="0" err="1" smtClean="0">
                <a:solidFill>
                  <a:schemeClr val="tx1"/>
                </a:solidFill>
                <a:cs typeface="Arial" charset="0"/>
              </a:rPr>
              <a:t>Tartisan</a:t>
            </a:r>
            <a:r>
              <a:rPr lang="en-US" sz="1400" dirty="0" smtClean="0">
                <a:solidFill>
                  <a:schemeClr val="tx1"/>
                </a:solidFill>
                <a:cs typeface="Arial" charset="0"/>
              </a:rPr>
              <a:t> and title is pending.</a:t>
            </a:r>
            <a:endParaRPr lang="en-US" sz="1400" dirty="0">
              <a:solidFill>
                <a:schemeClr val="tx1"/>
              </a:solidFill>
              <a:cs typeface="Arial" charset="0"/>
            </a:endParaRPr>
          </a:p>
          <a:p>
            <a:pPr marL="358775" lvl="1" indent="-358775">
              <a:spcBef>
                <a:spcPct val="50000"/>
              </a:spcBef>
              <a:buClr>
                <a:schemeClr val="tx2"/>
              </a:buClr>
            </a:pPr>
            <a:endParaRPr lang="en-US" dirty="0">
              <a:solidFill>
                <a:schemeClr val="tx1"/>
              </a:solidFill>
            </a:endParaRPr>
          </a:p>
          <a:p>
            <a:pPr>
              <a:spcBef>
                <a:spcPct val="50000"/>
              </a:spcBef>
              <a:buClr>
                <a:srgbClr val="000000"/>
              </a:buClr>
              <a:buFont typeface="Arial" charset="0"/>
              <a:buChar char="•"/>
            </a:pPr>
            <a:endParaRPr lang="en-US" sz="1000" b="1" dirty="0">
              <a:solidFill>
                <a:schemeClr val="tx1"/>
              </a:solidFill>
            </a:endParaRPr>
          </a:p>
        </p:txBody>
      </p:sp>
      <p:pic>
        <p:nvPicPr>
          <p:cNvPr id="29703" name="Picture 2"/>
          <p:cNvPicPr>
            <a:picLocks noChangeAspect="1" noChangeArrowheads="1"/>
          </p:cNvPicPr>
          <p:nvPr/>
        </p:nvPicPr>
        <p:blipFill>
          <a:blip r:embed="rId6"/>
          <a:srcRect/>
          <a:stretch>
            <a:fillRect/>
          </a:stretch>
        </p:blipFill>
        <p:spPr bwMode="auto">
          <a:xfrm>
            <a:off x="609600" y="1987550"/>
            <a:ext cx="4648200" cy="3128963"/>
          </a:xfrm>
          <a:prstGeom prst="rect">
            <a:avLst/>
          </a:prstGeom>
          <a:noFill/>
          <a:ln w="9525">
            <a:noFill/>
            <a:miter lim="800000"/>
            <a:headEnd/>
            <a:tailEnd/>
          </a:ln>
        </p:spPr>
      </p:pic>
      <p:sp>
        <p:nvSpPr>
          <p:cNvPr id="29704" name="TextBox 14"/>
          <p:cNvSpPr txBox="1">
            <a:spLocks noChangeArrowheads="1"/>
          </p:cNvSpPr>
          <p:nvPr/>
        </p:nvSpPr>
        <p:spPr bwMode="auto">
          <a:xfrm>
            <a:off x="2895600" y="3962400"/>
            <a:ext cx="511175" cy="338138"/>
          </a:xfrm>
          <a:prstGeom prst="rect">
            <a:avLst/>
          </a:prstGeom>
          <a:solidFill>
            <a:srgbClr val="FFFF00"/>
          </a:solidFill>
          <a:ln w="9525">
            <a:solidFill>
              <a:schemeClr val="bg1"/>
            </a:solidFill>
            <a:miter lim="800000"/>
            <a:headEnd/>
            <a:tailEnd/>
          </a:ln>
        </p:spPr>
        <p:txBody>
          <a:bodyPr>
            <a:spAutoFit/>
          </a:bodyPr>
          <a:lstStyle/>
          <a:p>
            <a:pPr algn="ctr">
              <a:buClr>
                <a:schemeClr val="tx2"/>
              </a:buClr>
            </a:pPr>
            <a:r>
              <a:rPr lang="en-CA" sz="800">
                <a:solidFill>
                  <a:schemeClr val="tx1"/>
                </a:solidFill>
              </a:rPr>
              <a:t>BHP </a:t>
            </a:r>
          </a:p>
          <a:p>
            <a:pPr algn="ctr">
              <a:buClr>
                <a:schemeClr val="tx2"/>
              </a:buClr>
            </a:pPr>
            <a:r>
              <a:rPr lang="en-CA" sz="800">
                <a:solidFill>
                  <a:schemeClr val="tx1"/>
                </a:solidFill>
              </a:rPr>
              <a:t>Billiton</a:t>
            </a:r>
          </a:p>
        </p:txBody>
      </p:sp>
      <p:sp>
        <p:nvSpPr>
          <p:cNvPr id="29705" name="TextBox 15"/>
          <p:cNvSpPr txBox="1">
            <a:spLocks noChangeArrowheads="1"/>
          </p:cNvSpPr>
          <p:nvPr/>
        </p:nvSpPr>
        <p:spPr bwMode="auto">
          <a:xfrm>
            <a:off x="3886200" y="2971800"/>
            <a:ext cx="685800" cy="338138"/>
          </a:xfrm>
          <a:prstGeom prst="rect">
            <a:avLst/>
          </a:prstGeom>
          <a:solidFill>
            <a:srgbClr val="FFFF00"/>
          </a:solidFill>
          <a:ln w="9525">
            <a:solidFill>
              <a:schemeClr val="bg1"/>
            </a:solidFill>
            <a:miter lim="800000"/>
            <a:headEnd/>
            <a:tailEnd/>
          </a:ln>
        </p:spPr>
        <p:txBody>
          <a:bodyPr>
            <a:spAutoFit/>
          </a:bodyPr>
          <a:lstStyle/>
          <a:p>
            <a:pPr algn="ctr">
              <a:buClr>
                <a:schemeClr val="tx2"/>
              </a:buClr>
            </a:pPr>
            <a:r>
              <a:rPr lang="en-CA" sz="800">
                <a:solidFill>
                  <a:schemeClr val="tx1"/>
                </a:solidFill>
              </a:rPr>
              <a:t>IAMGOLD</a:t>
            </a:r>
          </a:p>
          <a:p>
            <a:pPr algn="ctr">
              <a:buClr>
                <a:schemeClr val="tx2"/>
              </a:buClr>
            </a:pPr>
            <a:r>
              <a:rPr lang="en-CA" sz="800">
                <a:solidFill>
                  <a:schemeClr val="tx1"/>
                </a:solidFill>
              </a:rPr>
              <a:t>Peru</a:t>
            </a:r>
          </a:p>
        </p:txBody>
      </p:sp>
      <p:cxnSp>
        <p:nvCxnSpPr>
          <p:cNvPr id="18" name="Straight Arrow Connector 17"/>
          <p:cNvCxnSpPr/>
          <p:nvPr/>
        </p:nvCxnSpPr>
        <p:spPr>
          <a:xfrm>
            <a:off x="2514600" y="2362200"/>
            <a:ext cx="304800" cy="457200"/>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707" name="TextBox 19"/>
          <p:cNvSpPr txBox="1">
            <a:spLocks noChangeArrowheads="1"/>
          </p:cNvSpPr>
          <p:nvPr/>
        </p:nvSpPr>
        <p:spPr bwMode="auto">
          <a:xfrm>
            <a:off x="3352800" y="2667000"/>
            <a:ext cx="609600" cy="215900"/>
          </a:xfrm>
          <a:prstGeom prst="rect">
            <a:avLst/>
          </a:prstGeom>
          <a:solidFill>
            <a:srgbClr val="FFFF00"/>
          </a:solidFill>
          <a:ln w="9525">
            <a:solidFill>
              <a:schemeClr val="bg1"/>
            </a:solidFill>
            <a:miter lim="800000"/>
            <a:headEnd/>
            <a:tailEnd/>
          </a:ln>
        </p:spPr>
        <p:txBody>
          <a:bodyPr>
            <a:spAutoFit/>
          </a:bodyPr>
          <a:lstStyle/>
          <a:p>
            <a:pPr algn="ctr">
              <a:buClr>
                <a:schemeClr val="tx2"/>
              </a:buClr>
            </a:pPr>
            <a:r>
              <a:rPr lang="en-CA" sz="800">
                <a:solidFill>
                  <a:schemeClr val="tx1"/>
                </a:solidFill>
              </a:rPr>
              <a:t>Remate</a:t>
            </a:r>
          </a:p>
        </p:txBody>
      </p:sp>
      <p:sp>
        <p:nvSpPr>
          <p:cNvPr id="13" name="Slide Number Placeholder 12"/>
          <p:cNvSpPr>
            <a:spLocks noGrp="1"/>
          </p:cNvSpPr>
          <p:nvPr>
            <p:ph type="sldNum" sz="quarter" idx="12"/>
          </p:nvPr>
        </p:nvSpPr>
        <p:spPr/>
        <p:txBody>
          <a:bodyPr/>
          <a:lstStyle/>
          <a:p>
            <a:pPr>
              <a:defRPr/>
            </a:pPr>
            <a:fld id="{1CAEF103-F547-4A3D-BCC4-50CB7418B5FD}" type="slidenum">
              <a:rPr lang="en-US"/>
              <a:pPr>
                <a:defRPr/>
              </a:pPr>
              <a:t>8</a:t>
            </a:fld>
            <a:endParaRPr lang="en-US" dirty="0"/>
          </a:p>
        </p:txBody>
      </p:sp>
      <p:sp>
        <p:nvSpPr>
          <p:cNvPr id="2" name="Rectangle 1"/>
          <p:cNvSpPr/>
          <p:nvPr/>
        </p:nvSpPr>
        <p:spPr>
          <a:xfrm>
            <a:off x="2405063" y="3505200"/>
            <a:ext cx="152400" cy="152400"/>
          </a:xfrm>
          <a:prstGeom prst="rect">
            <a:avLst/>
          </a:prstGeom>
          <a:solidFill>
            <a:srgbClr val="FF0000"/>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ctoria Pana2.jpg"/>
          <p:cNvPicPr>
            <a:picLocks noChangeAspect="1"/>
          </p:cNvPicPr>
          <p:nvPr/>
        </p:nvPicPr>
        <p:blipFill>
          <a:blip r:embed="rId3" cstate="print"/>
          <a:stretch>
            <a:fillRect/>
          </a:stretch>
        </p:blipFill>
        <p:spPr>
          <a:xfrm>
            <a:off x="0" y="5646199"/>
            <a:ext cx="9144000" cy="1180133"/>
          </a:xfrm>
          <a:prstGeom prst="rect">
            <a:avLst/>
          </a:prstGeom>
          <a:effectLst>
            <a:softEdge rad="63500"/>
          </a:effectLst>
        </p:spPr>
      </p:pic>
      <p:sp>
        <p:nvSpPr>
          <p:cNvPr id="31746" name="Rectangle 1026"/>
          <p:cNvSpPr>
            <a:spLocks noGrp="1" noChangeArrowheads="1"/>
          </p:cNvSpPr>
          <p:nvPr>
            <p:ph type="ctrTitle"/>
          </p:nvPr>
        </p:nvSpPr>
        <p:spPr>
          <a:xfrm>
            <a:off x="152400" y="304800"/>
            <a:ext cx="8839200" cy="914400"/>
          </a:xfrm>
        </p:spPr>
        <p:txBody>
          <a:bodyPr/>
          <a:lstStyle/>
          <a:p>
            <a:pPr eaLnBrk="1" hangingPunct="1"/>
            <a:r>
              <a:rPr lang="en-US" sz="2800" b="1" smtClean="0">
                <a:latin typeface="Antique Olive"/>
              </a:rPr>
              <a:t>La Victoria Exploration Work</a:t>
            </a:r>
          </a:p>
        </p:txBody>
      </p:sp>
      <p:pic>
        <p:nvPicPr>
          <p:cNvPr id="31747" name="Picture 4" descr="logo"/>
          <p:cNvPicPr>
            <a:picLocks noChangeAspect="1" noChangeArrowheads="1"/>
          </p:cNvPicPr>
          <p:nvPr/>
        </p:nvPicPr>
        <p:blipFill>
          <a:blip r:embed="rId4"/>
          <a:srcRect/>
          <a:stretch>
            <a:fillRect/>
          </a:stretch>
        </p:blipFill>
        <p:spPr bwMode="auto">
          <a:xfrm>
            <a:off x="7391400" y="228600"/>
            <a:ext cx="1476375" cy="1143000"/>
          </a:xfrm>
          <a:prstGeom prst="rect">
            <a:avLst/>
          </a:prstGeom>
          <a:noFill/>
          <a:ln w="9525">
            <a:noFill/>
            <a:miter lim="800000"/>
            <a:headEnd/>
            <a:tailEnd/>
          </a:ln>
        </p:spPr>
      </p:pic>
      <p:pic>
        <p:nvPicPr>
          <p:cNvPr id="31748" name="Picture 6" descr="tartisan logo final.png"/>
          <p:cNvPicPr>
            <a:picLocks noChangeAspect="1"/>
          </p:cNvPicPr>
          <p:nvPr/>
        </p:nvPicPr>
        <p:blipFill>
          <a:blip r:embed="rId5"/>
          <a:srcRect/>
          <a:stretch>
            <a:fillRect/>
          </a:stretch>
        </p:blipFill>
        <p:spPr bwMode="auto">
          <a:xfrm>
            <a:off x="304800" y="152400"/>
            <a:ext cx="944563" cy="1371600"/>
          </a:xfrm>
          <a:prstGeom prst="rect">
            <a:avLst/>
          </a:prstGeom>
          <a:noFill/>
          <a:ln w="9525">
            <a:noFill/>
            <a:miter lim="800000"/>
            <a:headEnd/>
            <a:tailEnd/>
          </a:ln>
        </p:spPr>
      </p:pic>
      <p:sp>
        <p:nvSpPr>
          <p:cNvPr id="8" name="Text Box 19"/>
          <p:cNvSpPr txBox="1">
            <a:spLocks noChangeArrowheads="1"/>
          </p:cNvSpPr>
          <p:nvPr/>
        </p:nvSpPr>
        <p:spPr bwMode="auto">
          <a:xfrm>
            <a:off x="5638800" y="1676400"/>
            <a:ext cx="3200400" cy="4459288"/>
          </a:xfrm>
          <a:prstGeom prst="rect">
            <a:avLst/>
          </a:prstGeom>
          <a:noFill/>
          <a:ln w="9525">
            <a:noFill/>
            <a:miter lim="800000"/>
            <a:headEnd/>
            <a:tailEnd/>
          </a:ln>
        </p:spPr>
        <p:txBody>
          <a:bodyPr lIns="91423" tIns="45712" rIns="91423" bIns="45712">
            <a:spAutoFit/>
          </a:bodyPr>
          <a:lstStyle/>
          <a:p>
            <a:pPr>
              <a:spcBef>
                <a:spcPct val="50000"/>
              </a:spcBef>
              <a:buClr>
                <a:schemeClr val="tx1"/>
              </a:buClr>
              <a:defRPr/>
            </a:pPr>
            <a:endParaRPr lang="en-US" dirty="0">
              <a:solidFill>
                <a:schemeClr val="tx1"/>
              </a:solidFill>
              <a:latin typeface="Antique Olive"/>
            </a:endParaRPr>
          </a:p>
          <a:p>
            <a:pPr marL="360000" lvl="1" indent="-360000">
              <a:spcBef>
                <a:spcPct val="50000"/>
              </a:spcBef>
              <a:buClr>
                <a:schemeClr val="tx2"/>
              </a:buClr>
              <a:buFont typeface="Wingdings" pitchFamily="2" charset="2"/>
              <a:buChar char="§"/>
              <a:defRPr/>
            </a:pPr>
            <a:r>
              <a:rPr lang="en-US" sz="1400" dirty="0">
                <a:solidFill>
                  <a:schemeClr val="tx1"/>
                </a:solidFill>
                <a:latin typeface="Arial" pitchFamily="34" charset="0"/>
                <a:cs typeface="Arial" pitchFamily="34" charset="0"/>
              </a:rPr>
              <a:t>Constructed 10-km long access road to San </a:t>
            </a:r>
            <a:r>
              <a:rPr lang="en-US" sz="1400" dirty="0" err="1">
                <a:solidFill>
                  <a:schemeClr val="tx1"/>
                </a:solidFill>
                <a:latin typeface="Arial" pitchFamily="34" charset="0"/>
                <a:cs typeface="Arial" pitchFamily="34" charset="0"/>
              </a:rPr>
              <a:t>Markito</a:t>
            </a:r>
            <a:r>
              <a:rPr lang="en-US" sz="1400" dirty="0">
                <a:solidFill>
                  <a:schemeClr val="tx1"/>
                </a:solidFill>
                <a:latin typeface="Arial" pitchFamily="34" charset="0"/>
                <a:cs typeface="Arial" pitchFamily="34" charset="0"/>
              </a:rPr>
              <a:t> zone</a:t>
            </a:r>
          </a:p>
          <a:p>
            <a:pPr marL="360000" lvl="1" indent="-360000">
              <a:spcBef>
                <a:spcPct val="50000"/>
              </a:spcBef>
              <a:buClr>
                <a:schemeClr val="tx2"/>
              </a:buClr>
              <a:buFont typeface="Wingdings" pitchFamily="2" charset="2"/>
              <a:buChar char="§"/>
              <a:defRPr/>
            </a:pPr>
            <a:r>
              <a:rPr lang="en-US" sz="1400" dirty="0">
                <a:solidFill>
                  <a:schemeClr val="tx1"/>
                </a:solidFill>
                <a:latin typeface="Arial" pitchFamily="34" charset="0"/>
                <a:cs typeface="Arial" pitchFamily="34" charset="0"/>
              </a:rPr>
              <a:t>Topographic survey with geodesic benchmarks</a:t>
            </a:r>
          </a:p>
          <a:p>
            <a:pPr marL="360000" lvl="1" indent="-360000">
              <a:spcBef>
                <a:spcPct val="50000"/>
              </a:spcBef>
              <a:buClr>
                <a:schemeClr val="tx2"/>
              </a:buClr>
              <a:buFont typeface="Wingdings" pitchFamily="2" charset="2"/>
              <a:buChar char="§"/>
              <a:defRPr/>
            </a:pPr>
            <a:r>
              <a:rPr lang="en-US" sz="1400" dirty="0">
                <a:solidFill>
                  <a:schemeClr val="tx1"/>
                </a:solidFill>
                <a:latin typeface="Arial" pitchFamily="34" charset="0"/>
                <a:cs typeface="Arial" pitchFamily="34" charset="0"/>
              </a:rPr>
              <a:t>Magnetic survey – 125 line km</a:t>
            </a:r>
          </a:p>
          <a:p>
            <a:pPr marL="360000" lvl="1" indent="-360000">
              <a:spcBef>
                <a:spcPct val="50000"/>
              </a:spcBef>
              <a:buClr>
                <a:schemeClr val="tx2"/>
              </a:buClr>
              <a:buFont typeface="Wingdings" pitchFamily="2" charset="2"/>
              <a:buChar char="§"/>
              <a:defRPr/>
            </a:pPr>
            <a:r>
              <a:rPr lang="en-US" sz="1400" dirty="0">
                <a:solidFill>
                  <a:schemeClr val="tx1"/>
                </a:solidFill>
                <a:latin typeface="Arial" pitchFamily="34" charset="0"/>
                <a:cs typeface="Arial" pitchFamily="34" charset="0"/>
              </a:rPr>
              <a:t>IP survey – 34 line km</a:t>
            </a:r>
          </a:p>
          <a:p>
            <a:pPr marL="360000" lvl="1" indent="-360000">
              <a:spcBef>
                <a:spcPct val="50000"/>
              </a:spcBef>
              <a:buClr>
                <a:schemeClr val="tx2"/>
              </a:buClr>
              <a:buFont typeface="Wingdings" pitchFamily="2" charset="2"/>
              <a:buChar char="§"/>
              <a:defRPr/>
            </a:pPr>
            <a:r>
              <a:rPr lang="en-US" sz="1400" dirty="0">
                <a:solidFill>
                  <a:schemeClr val="tx1"/>
                </a:solidFill>
                <a:latin typeface="Arial" pitchFamily="34" charset="0"/>
                <a:cs typeface="Arial" pitchFamily="34" charset="0"/>
              </a:rPr>
              <a:t>Spectral analysis study</a:t>
            </a:r>
          </a:p>
          <a:p>
            <a:pPr marL="360000" lvl="1" indent="-360000">
              <a:spcBef>
                <a:spcPct val="50000"/>
              </a:spcBef>
              <a:buClr>
                <a:schemeClr val="tx2"/>
              </a:buClr>
              <a:buFont typeface="Wingdings" pitchFamily="2" charset="2"/>
              <a:buChar char="§"/>
              <a:defRPr/>
            </a:pPr>
            <a:r>
              <a:rPr lang="en-US" sz="1400" dirty="0">
                <a:solidFill>
                  <a:schemeClr val="tx1"/>
                </a:solidFill>
                <a:latin typeface="Arial" pitchFamily="34" charset="0"/>
                <a:cs typeface="Arial" pitchFamily="34" charset="0"/>
              </a:rPr>
              <a:t>Rock sampling (600+ samples submitted for multi-element analysis)</a:t>
            </a:r>
          </a:p>
          <a:p>
            <a:pPr marL="360000" lvl="1" indent="-360000">
              <a:spcBef>
                <a:spcPct val="50000"/>
              </a:spcBef>
              <a:buClr>
                <a:schemeClr val="tx2"/>
              </a:buClr>
              <a:buFont typeface="Wingdings" pitchFamily="2" charset="2"/>
              <a:buChar char="§"/>
              <a:defRPr/>
            </a:pPr>
            <a:r>
              <a:rPr lang="en-US" sz="1400" dirty="0">
                <a:solidFill>
                  <a:schemeClr val="tx1"/>
                </a:solidFill>
                <a:latin typeface="Arial" pitchFamily="34" charset="0"/>
                <a:cs typeface="Arial" pitchFamily="34" charset="0"/>
              </a:rPr>
              <a:t>Preparation of an NI 43-101-compliant technical report</a:t>
            </a:r>
          </a:p>
          <a:p>
            <a:pPr marL="360000" lvl="1" indent="-360000">
              <a:spcBef>
                <a:spcPct val="50000"/>
              </a:spcBef>
              <a:buClr>
                <a:schemeClr val="tx2"/>
              </a:buClr>
              <a:buFont typeface="Wingdings" pitchFamily="2" charset="2"/>
              <a:buChar char="§"/>
              <a:defRPr/>
            </a:pPr>
            <a:r>
              <a:rPr lang="en-US" sz="1400" dirty="0">
                <a:solidFill>
                  <a:schemeClr val="tx1"/>
                </a:solidFill>
                <a:latin typeface="Arial" pitchFamily="34" charset="0"/>
                <a:cs typeface="Arial" pitchFamily="34" charset="0"/>
              </a:rPr>
              <a:t>Good CSR track record</a:t>
            </a:r>
          </a:p>
          <a:p>
            <a:pPr marL="360000" lvl="1" indent="-360000">
              <a:spcBef>
                <a:spcPct val="50000"/>
              </a:spcBef>
              <a:buClr>
                <a:schemeClr val="tx2"/>
              </a:buClr>
              <a:defRPr/>
            </a:pPr>
            <a:endParaRPr lang="en-US" dirty="0">
              <a:solidFill>
                <a:schemeClr val="tx1"/>
              </a:solidFill>
            </a:endParaRPr>
          </a:p>
          <a:p>
            <a:pPr marL="457200" indent="-457200">
              <a:spcBef>
                <a:spcPct val="50000"/>
              </a:spcBef>
              <a:buClr>
                <a:srgbClr val="000000"/>
              </a:buClr>
              <a:buFont typeface="Arial" charset="0"/>
              <a:buChar char="•"/>
              <a:defRPr/>
            </a:pPr>
            <a:endParaRPr lang="en-US" sz="1050" b="1" dirty="0">
              <a:solidFill>
                <a:schemeClr val="tx1"/>
              </a:solidFill>
            </a:endParaRPr>
          </a:p>
        </p:txBody>
      </p:sp>
      <p:pic>
        <p:nvPicPr>
          <p:cNvPr id="31750" name="Picture 21" descr="C:\Documents and Settings\Tweety\Desktop\tartisan\slide15.gif"/>
          <p:cNvPicPr>
            <a:picLocks noChangeAspect="1" noChangeArrowheads="1"/>
          </p:cNvPicPr>
          <p:nvPr/>
        </p:nvPicPr>
        <p:blipFill>
          <a:blip r:embed="rId6"/>
          <a:srcRect/>
          <a:stretch>
            <a:fillRect/>
          </a:stretch>
        </p:blipFill>
        <p:spPr bwMode="auto">
          <a:xfrm>
            <a:off x="609600" y="1600200"/>
            <a:ext cx="4779963" cy="4002088"/>
          </a:xfrm>
          <a:prstGeom prst="rect">
            <a:avLst/>
          </a:prstGeom>
          <a:solidFill>
            <a:srgbClr val="4F9F28"/>
          </a:solidFill>
          <a:ln w="9525">
            <a:noFill/>
            <a:miter lim="800000"/>
            <a:headEnd/>
            <a:tailEnd/>
          </a:ln>
        </p:spPr>
      </p:pic>
      <p:sp>
        <p:nvSpPr>
          <p:cNvPr id="10" name="Slide Number Placeholder 9"/>
          <p:cNvSpPr>
            <a:spLocks noGrp="1"/>
          </p:cNvSpPr>
          <p:nvPr>
            <p:ph type="sldNum" sz="quarter" idx="12"/>
          </p:nvPr>
        </p:nvSpPr>
        <p:spPr/>
        <p:txBody>
          <a:bodyPr/>
          <a:lstStyle/>
          <a:p>
            <a:pPr>
              <a:defRPr/>
            </a:pPr>
            <a:fld id="{5E9A129A-3998-49F0-9B9A-2D3713B64352}" type="slidenum">
              <a:rPr lang="en-US"/>
              <a:pPr>
                <a:defRPr/>
              </a:pPr>
              <a:t>9</a:t>
            </a:fld>
            <a:endParaRPr lang="en-US" dirty="0"/>
          </a:p>
        </p:txBody>
      </p:sp>
      <p:sp>
        <p:nvSpPr>
          <p:cNvPr id="2" name="Rectangle 1"/>
          <p:cNvSpPr/>
          <p:nvPr/>
        </p:nvSpPr>
        <p:spPr>
          <a:xfrm>
            <a:off x="1354138" y="4787900"/>
            <a:ext cx="358775" cy="360363"/>
          </a:xfrm>
          <a:prstGeom prst="rect">
            <a:avLst/>
          </a:prstGeom>
          <a:noFill/>
          <a:ln w="9525">
            <a:solidFill>
              <a:srgbClr val="61AD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 name="Rectangle 2"/>
          <p:cNvSpPr/>
          <p:nvPr/>
        </p:nvSpPr>
        <p:spPr>
          <a:xfrm>
            <a:off x="2895600" y="3563938"/>
            <a:ext cx="179388"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17438</TotalTime>
  <Words>1642</Words>
  <Application>Microsoft Macintosh PowerPoint</Application>
  <PresentationFormat>Letter Paper (8.5x11 in)</PresentationFormat>
  <Paragraphs>234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FORWARD LOOKING STATEMENT</vt:lpstr>
      <vt:lpstr>Why Tartisan?</vt:lpstr>
      <vt:lpstr>Officers and Directors</vt:lpstr>
      <vt:lpstr>CSE:TTC Share Structure</vt:lpstr>
      <vt:lpstr>La Victoria Project Distrito de Huandoval, Pallasca Provincia, Ancash Departmento</vt:lpstr>
      <vt:lpstr>Gold Producers North-Central Mineral Belt, Perú</vt:lpstr>
      <vt:lpstr>La Victoria Concessions</vt:lpstr>
      <vt:lpstr>La Victoria Exploration Work</vt:lpstr>
      <vt:lpstr>SAN MARKITO - VICTORIA</vt:lpstr>
      <vt:lpstr>PowerPoint Presentation</vt:lpstr>
      <vt:lpstr>SAN MARKITO - VICTORIA</vt:lpstr>
      <vt:lpstr>RUFINA</vt:lpstr>
      <vt:lpstr>CCORI ORCCO</vt:lpstr>
      <vt:lpstr>Conceptual Models</vt:lpstr>
      <vt:lpstr>La Victoria Project Exploration</vt:lpstr>
      <vt:lpstr>Why Tartisan?</vt:lpstr>
      <vt:lpstr>TARTISAN RESOURCES CORP. Contact Us</vt:lpstr>
      <vt:lpstr>La Victoria Project Photo Gallery</vt:lpstr>
      <vt:lpstr>La Victoria Project Photo Gallery</vt:lpstr>
      <vt:lpstr>La Victoria Project Photo Gallery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Tartisan Resources Corp.</dc:title>
  <dc:creator>N0V0</dc:creator>
  <cp:lastModifiedBy>Anna Yeandle</cp:lastModifiedBy>
  <cp:revision>982</cp:revision>
  <cp:lastPrinted>2011-01-24T00:49:59Z</cp:lastPrinted>
  <dcterms:created xsi:type="dcterms:W3CDTF">2010-11-05T00:29:27Z</dcterms:created>
  <dcterms:modified xsi:type="dcterms:W3CDTF">2016-01-20T15:30:26Z</dcterms:modified>
</cp:coreProperties>
</file>